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75" r:id="rId4"/>
    <p:sldId id="276" r:id="rId5"/>
    <p:sldId id="274" r:id="rId6"/>
    <p:sldId id="258" r:id="rId7"/>
    <p:sldId id="279" r:id="rId8"/>
    <p:sldId id="280" r:id="rId9"/>
    <p:sldId id="281" r:id="rId10"/>
    <p:sldId id="277" r:id="rId11"/>
    <p:sldId id="278" r:id="rId12"/>
    <p:sldId id="271" r:id="rId13"/>
    <p:sldId id="261" r:id="rId14"/>
    <p:sldId id="262" r:id="rId15"/>
    <p:sldId id="285" r:id="rId16"/>
    <p:sldId id="284" r:id="rId17"/>
    <p:sldId id="283" r:id="rId18"/>
    <p:sldId id="282" r:id="rId19"/>
    <p:sldId id="286" r:id="rId20"/>
    <p:sldId id="287" r:id="rId21"/>
    <p:sldId id="296" r:id="rId22"/>
    <p:sldId id="289" r:id="rId23"/>
    <p:sldId id="293" r:id="rId24"/>
    <p:sldId id="294" r:id="rId25"/>
    <p:sldId id="295" r:id="rId26"/>
    <p:sldId id="267" r:id="rId27"/>
    <p:sldId id="273" r:id="rId28"/>
    <p:sldId id="268" r:id="rId29"/>
    <p:sldId id="260" r:id="rId30"/>
    <p:sldId id="270" r:id="rId31"/>
    <p:sldId id="269" r:id="rId32"/>
    <p:sldId id="288" r:id="rId33"/>
    <p:sldId id="292" r:id="rId34"/>
    <p:sldId id="290" r:id="rId35"/>
    <p:sldId id="291" r:id="rId36"/>
    <p:sldId id="297" r:id="rId3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9" roundtripDataSignature="AMtx7mj+S7tBAopHqKN3KVR7xclz8aXn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5"/>
    <p:restoredTop sz="94694"/>
  </p:normalViewPr>
  <p:slideViewPr>
    <p:cSldViewPr snapToGrid="0">
      <p:cViewPr varScale="1">
        <p:scale>
          <a:sx n="161" d="100"/>
          <a:sy n="161" d="100"/>
        </p:scale>
        <p:origin x="115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customschemas.google.com/relationships/presentationmetadata" Target="meta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6.png>
</file>

<file path=ppt/media/image2.png>
</file>

<file path=ppt/media/image21.png>
</file>

<file path=ppt/media/image22.png>
</file>

<file path=ppt/media/image23.png>
</file>

<file path=ppt/media/image26.png>
</file>

<file path=ppt/media/image28.png>
</file>

<file path=ppt/media/image29.png>
</file>

<file path=ppt/media/image3.tiff>
</file>

<file path=ppt/media/image30.png>
</file>

<file path=ppt/media/image34.png>
</file>

<file path=ppt/media/image35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479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" name="Google Shape;5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7111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1" name="Google Shape;121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1923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571500"/>
            <a:ext cx="6856214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52697" y="571500"/>
            <a:ext cx="2193989" cy="40005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86" y="973836"/>
            <a:ext cx="5486400" cy="2441448"/>
          </a:xfrm>
        </p:spPr>
        <p:txBody>
          <a:bodyPr anchor="b">
            <a:normAutofit/>
          </a:bodyPr>
          <a:lstStyle>
            <a:lvl1pPr algn="l">
              <a:defRPr sz="4425" spc="-75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11" y="3502685"/>
            <a:ext cx="5486400" cy="685800"/>
          </a:xfrm>
        </p:spPr>
        <p:txBody>
          <a:bodyPr anchor="t">
            <a:normAutofit/>
          </a:bodyPr>
          <a:lstStyle>
            <a:lvl1pPr marL="0" indent="0" algn="l">
              <a:buNone/>
              <a:defRPr sz="165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8D4EE-0F24-444A-A996-6C8EBFB55677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2276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96179-D868-354B-8569-89B6AE1529AE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116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5750" y="742950"/>
            <a:ext cx="2114550" cy="371475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0934" y="651510"/>
            <a:ext cx="5486400" cy="384048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06121-7DFA-C04B-8420-6A224CCBD47B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69783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96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776BB-0C57-1746-89BC-3118F0A3BAF7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8388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0934" y="973836"/>
            <a:ext cx="5486400" cy="2441448"/>
          </a:xfrm>
        </p:spPr>
        <p:txBody>
          <a:bodyPr anchor="b">
            <a:normAutofit/>
          </a:bodyPr>
          <a:lstStyle>
            <a:lvl1pPr>
              <a:defRPr sz="4425" b="0" spc="-75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4650" y="3504438"/>
            <a:ext cx="5486400" cy="685800"/>
          </a:xfrm>
        </p:spPr>
        <p:txBody>
          <a:bodyPr anchor="t">
            <a:normAutofit/>
          </a:bodyPr>
          <a:lstStyle>
            <a:lvl1pPr marL="0" indent="0">
              <a:buNone/>
              <a:defRPr sz="165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0FA5-147A-B54C-8663-7151DFC00D17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5604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0934" y="651510"/>
            <a:ext cx="260604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3590" y="651510"/>
            <a:ext cx="260604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172F0-AA4C-9B40-BE89-1EED699472B1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756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0934" y="767690"/>
            <a:ext cx="2606040" cy="60579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0934" y="1448202"/>
            <a:ext cx="2606040" cy="301752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3847" y="767690"/>
            <a:ext cx="2606040" cy="609878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63847" y="1448202"/>
            <a:ext cx="2606040" cy="301752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E4CEF-46EB-1D4E-A4C5-FFE9C00EA09F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4341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E2C42-846F-7442-BE3F-D4E9F0CEF004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06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EF02-2BCC-5745-A676-EB7BABCA87A7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4138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857250"/>
            <a:ext cx="2125980" cy="1783080"/>
          </a:xfrm>
        </p:spPr>
        <p:txBody>
          <a:bodyPr anchor="b">
            <a:normAutofit/>
          </a:bodyPr>
          <a:lstStyle>
            <a:lvl1pPr>
              <a:defRPr sz="24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934" y="651510"/>
            <a:ext cx="5486400" cy="384048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2620632"/>
            <a:ext cx="2125980" cy="1741493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73F9C-0118-0A49-8094-434674236C5B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44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857250"/>
            <a:ext cx="2125980" cy="178308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7983" y="575564"/>
            <a:ext cx="6086423" cy="3998214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2619756"/>
            <a:ext cx="2125980" cy="1741932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050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82FC6-A7E7-3240-9AFC-0F4FAA462C68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624326" y="4767263"/>
            <a:ext cx="4433638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7442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689" y="842878"/>
            <a:ext cx="2210612" cy="3450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1951" y="648081"/>
            <a:ext cx="5486400" cy="3840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6849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C6A81EB5-D655-C048-B4D7-7A4E0E7E441C}" type="datetime1">
              <a:rPr lang="pt-BR" smtClean="0"/>
              <a:t>30/11/2022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1951" y="4767263"/>
            <a:ext cx="44336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75602" y="4767263"/>
            <a:ext cx="114819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365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spc="-45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0000"/>
        </a:lnSpc>
        <a:spcBef>
          <a:spcPts val="900"/>
        </a:spcBef>
        <a:buClr>
          <a:schemeClr val="accent1"/>
        </a:buClr>
        <a:buFont typeface="Wingdings 2" pitchFamily="18" charset="2"/>
        <a:buChar char="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3716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188"/>
        </a:spcBef>
        <a:spcAft>
          <a:spcPts val="188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ocumento_do_Microsoft_Word.docx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Planilha_do_Microsoft_Excel.xlsx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Planilha_do_Microsoft_Excel1.xls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Documento_do_Microsoft_Word2.docx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Planilha_do_Microsoft_Excel3.xlsx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package" Target="../embeddings/Planilha_do_Microsoft_Excel4.xlsx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758/s13428-020-01453-w" TargetMode="External"/><Relationship Id="rId7" Type="http://schemas.openxmlformats.org/officeDocument/2006/relationships/hyperlink" Target="https://doi.org/10.17605/OSF.IO/KGZVJ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dx.doi.org/10.1037/a0038055" TargetMode="External"/><Relationship Id="rId5" Type="http://schemas.openxmlformats.org/officeDocument/2006/relationships/hyperlink" Target="https://doi.org/10.13140/RG.2.2.32393.31840" TargetMode="External"/><Relationship Id="rId4" Type="http://schemas.openxmlformats.org/officeDocument/2006/relationships/hyperlink" Target="https://doi.org/10.3758/s13428-022-01986-2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Documento_do_Microsoft_Word5.docx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90EB472E-7CA6-4C2D-81E9-CD39A44F0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E0A0486-F672-4FEF-A0A9-E6C3B7E3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2467406" cy="4000501"/>
          </a:xfrm>
          <a:prstGeom prst="rect">
            <a:avLst/>
          </a:prstGeom>
          <a:solidFill>
            <a:srgbClr val="C8C8C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689BC21-5566-4B70-91EA-44B4299CB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58902" y="571499"/>
            <a:ext cx="6592726" cy="2857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2791966" y="973836"/>
            <a:ext cx="5390647" cy="2213864"/>
          </a:xfrm>
          <a:prstGeom prst="rect">
            <a:avLst/>
          </a:prstGeom>
        </p:spPr>
        <p:txBody>
          <a:bodyPr spcFirstLastPara="1" lIns="91425" tIns="91425" rIns="91425" bIns="91425" anchor="b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BR" sz="4100" dirty="0"/>
              <a:t>Correção Automática de Produção Divergente de Metáforas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7F1FCE6A-97BC-41EB-809A-50936E0F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50666" y="3513313"/>
            <a:ext cx="6600962" cy="1058687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5" name="Google Shape;55;p1"/>
          <p:cNvSpPr txBox="1">
            <a:spLocks noGrp="1"/>
          </p:cNvSpPr>
          <p:nvPr>
            <p:ph type="subTitle" idx="1"/>
          </p:nvPr>
        </p:nvSpPr>
        <p:spPr>
          <a:xfrm>
            <a:off x="2791966" y="3754613"/>
            <a:ext cx="5390647" cy="576087"/>
          </a:xfrm>
          <a:prstGeom prst="rect">
            <a:avLst/>
          </a:prstGeom>
        </p:spPr>
        <p:txBody>
          <a:bodyPr spcFirstLastPara="1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SzPts val="2800"/>
              <a:buNone/>
            </a:pPr>
            <a:r>
              <a:rPr lang="pt-BR" sz="1800">
                <a:solidFill>
                  <a:schemeClr val="accent1"/>
                </a:solidFill>
              </a:rPr>
              <a:t>Ricardo Primi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3F1CD06-17DE-10A2-61FA-CBED13C1E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CC43ABC-B0FD-9E61-39F9-FE7C8257B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  <p:pic>
        <p:nvPicPr>
          <p:cNvPr id="2" name="pasted-image.pdf">
            <a:extLst>
              <a:ext uri="{FF2B5EF4-FFF2-40B4-BE49-F238E27FC236}">
                <a16:creationId xmlns:a16="http://schemas.microsoft.com/office/drawing/2014/main" id="{11373DB7-DB07-CD19-ED25-0CEEB8245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275" y="1750296"/>
            <a:ext cx="1395864" cy="869838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AFD8920-9E25-C807-EE3B-7CBB967A3D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898" y="3831669"/>
            <a:ext cx="1084840" cy="24697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8934BC1-1D29-7E8A-1689-14C1738FDB5D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489275" y="3305552"/>
            <a:ext cx="1084839" cy="418551"/>
          </a:xfrm>
          <a:prstGeom prst="rect">
            <a:avLst/>
          </a:prstGeom>
        </p:spPr>
      </p:pic>
      <p:pic>
        <p:nvPicPr>
          <p:cNvPr id="1026" name="Picture 2" descr="Instituto Ayrton Senna – Educação do Futuro, agora">
            <a:extLst>
              <a:ext uri="{FF2B5EF4-FFF2-40B4-BE49-F238E27FC236}">
                <a16:creationId xmlns:a16="http://schemas.microsoft.com/office/drawing/2014/main" id="{F202D506-202D-2478-A5F2-0AE78F744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897" y="2789452"/>
            <a:ext cx="1055217" cy="41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F1EFDFC-297A-7446-962B-84DABD5B5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1270000"/>
            <a:ext cx="63500" cy="7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F6D0D7-81F4-8715-5897-D79739B5F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Tarefa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A124F21-F1AD-3C16-7D7A-8E0FC757D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CD4D977-D06A-2B41-735D-F6EB4749F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156" y="272143"/>
            <a:ext cx="3015044" cy="2049256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5BF91E7-56B6-A141-F7E1-81B496383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9189" y="2409295"/>
            <a:ext cx="3701392" cy="212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351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1A8D9-F211-5B9E-F98D-997201DE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Critério de correção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75EAC1D-FC7F-4CF7-FE7E-61D5C8E13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D99A0B9-A6B3-C037-3B77-BCA5A90C7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2182" y="235679"/>
            <a:ext cx="4484218" cy="405808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97C820E-8AE4-7ED5-B917-6E8C4537C6AD}"/>
              </a:ext>
            </a:extLst>
          </p:cNvPr>
          <p:cNvSpPr txBox="1"/>
          <p:nvPr/>
        </p:nvSpPr>
        <p:spPr>
          <a:xfrm>
            <a:off x="3929837" y="4478446"/>
            <a:ext cx="2098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Cada ideia: 0, 1, 2, 3 </a:t>
            </a:r>
          </a:p>
        </p:txBody>
      </p:sp>
    </p:spTree>
    <p:extLst>
      <p:ext uri="{BB962C8B-B14F-4D97-AF65-F5344CB8AC3E}">
        <p14:creationId xmlns:p14="http://schemas.microsoft.com/office/powerpoint/2010/main" val="4224391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B497FB0-4F84-CFEF-067B-7C5A35C00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863" y="953250"/>
            <a:ext cx="3350111" cy="291804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E5C3AC0-6681-6E23-3CA3-580CAEA66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263" y="545370"/>
            <a:ext cx="5181600" cy="3733800"/>
          </a:xfrm>
          <a:prstGeom prst="rect">
            <a:avLst/>
          </a:prstGeom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7C1827E3-92E3-43CB-2990-5B5F50787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2719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8179482" cy="12383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6" name="Google Shape;86;p6"/>
          <p:cNvSpPr txBox="1">
            <a:spLocks noGrp="1"/>
          </p:cNvSpPr>
          <p:nvPr>
            <p:ph type="title"/>
          </p:nvPr>
        </p:nvSpPr>
        <p:spPr>
          <a:xfrm>
            <a:off x="1200565" y="815530"/>
            <a:ext cx="6737617" cy="75073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 dirty="0"/>
              <a:t>Dataset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60899" y="569214"/>
            <a:ext cx="889035" cy="123834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" y="1894894"/>
            <a:ext cx="877276" cy="267253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264" y="1894894"/>
            <a:ext cx="8190670" cy="2672533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7" name="Google Shape;87;p6"/>
          <p:cNvSpPr txBox="1">
            <a:spLocks noGrp="1"/>
          </p:cNvSpPr>
          <p:nvPr>
            <p:ph type="body" idx="1"/>
          </p:nvPr>
        </p:nvSpPr>
        <p:spPr>
          <a:xfrm>
            <a:off x="1200564" y="1901584"/>
            <a:ext cx="6737617" cy="266584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28575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dirty="0">
                <a:solidFill>
                  <a:schemeClr val="tx1"/>
                </a:solidFill>
              </a:rPr>
              <a:t>O dataset </a:t>
            </a:r>
            <a:r>
              <a:rPr lang="en-US" dirty="0" err="1">
                <a:solidFill>
                  <a:schemeClr val="tx1"/>
                </a:solidFill>
              </a:rPr>
              <a:t>consiste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em</a:t>
            </a:r>
            <a:r>
              <a:rPr lang="en-US" dirty="0">
                <a:solidFill>
                  <a:schemeClr val="tx1"/>
                </a:solidFill>
              </a:rPr>
              <a:t> 12.174 </a:t>
            </a:r>
            <a:r>
              <a:rPr lang="en-US" dirty="0" err="1">
                <a:solidFill>
                  <a:schemeClr val="tx1"/>
                </a:solidFill>
              </a:rPr>
              <a:t>respostas</a:t>
            </a:r>
            <a:r>
              <a:rPr lang="en-US" dirty="0">
                <a:solidFill>
                  <a:schemeClr val="tx1"/>
                </a:solidFill>
              </a:rPr>
              <a:t> de 974 </a:t>
            </a:r>
            <a:r>
              <a:rPr lang="en-US" dirty="0" err="1">
                <a:solidFill>
                  <a:schemeClr val="tx1"/>
                </a:solidFill>
              </a:rPr>
              <a:t>pessoas</a:t>
            </a:r>
            <a:r>
              <a:rPr lang="en-US" dirty="0">
                <a:solidFill>
                  <a:schemeClr val="tx1"/>
                </a:solidFill>
              </a:rPr>
              <a:t> que </a:t>
            </a:r>
            <a:r>
              <a:rPr lang="en-US" dirty="0" err="1">
                <a:solidFill>
                  <a:schemeClr val="tx1"/>
                </a:solidFill>
              </a:rPr>
              <a:t>foram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corrigidas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por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pelo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menos</a:t>
            </a:r>
            <a:r>
              <a:rPr lang="en-US" dirty="0">
                <a:solidFill>
                  <a:schemeClr val="tx1"/>
                </a:solidFill>
              </a:rPr>
              <a:t> 2 </a:t>
            </a:r>
            <a:r>
              <a:rPr lang="en-US" dirty="0" err="1">
                <a:solidFill>
                  <a:schemeClr val="tx1"/>
                </a:solidFill>
              </a:rPr>
              <a:t>juízes</a:t>
            </a:r>
            <a:r>
              <a:rPr lang="en-US" dirty="0">
                <a:solidFill>
                  <a:schemeClr val="tx1"/>
                </a:solidFill>
              </a:rPr>
              <a:t> que </a:t>
            </a:r>
            <a:r>
              <a:rPr lang="en-US" dirty="0" err="1">
                <a:solidFill>
                  <a:schemeClr val="tx1"/>
                </a:solidFill>
              </a:rPr>
              <a:t>atribuíram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escore</a:t>
            </a:r>
            <a:r>
              <a:rPr lang="en-US" dirty="0">
                <a:solidFill>
                  <a:schemeClr val="tx1"/>
                </a:solidFill>
              </a:rPr>
              <a:t> de 0 a 3 </a:t>
            </a:r>
            <a:r>
              <a:rPr lang="en-US" dirty="0" err="1">
                <a:solidFill>
                  <a:schemeClr val="tx1"/>
                </a:solidFill>
              </a:rPr>
              <a:t>indicando</a:t>
            </a:r>
            <a:r>
              <a:rPr lang="en-US" dirty="0">
                <a:solidFill>
                  <a:schemeClr val="tx1"/>
                </a:solidFill>
              </a:rPr>
              <a:t> a </a:t>
            </a:r>
            <a:r>
              <a:rPr lang="en-US" dirty="0" err="1">
                <a:solidFill>
                  <a:schemeClr val="tx1"/>
                </a:solidFill>
              </a:rPr>
              <a:t>qualidade</a:t>
            </a:r>
            <a:r>
              <a:rPr lang="en-US" dirty="0">
                <a:solidFill>
                  <a:schemeClr val="tx1"/>
                </a:solidFill>
              </a:rPr>
              <a:t> das </a:t>
            </a:r>
            <a:r>
              <a:rPr lang="en-US" dirty="0" err="1">
                <a:solidFill>
                  <a:schemeClr val="tx1"/>
                </a:solidFill>
              </a:rPr>
              <a:t>metáforas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termos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originalidade</a:t>
            </a:r>
            <a:r>
              <a:rPr lang="en-US" dirty="0">
                <a:solidFill>
                  <a:schemeClr val="tx1"/>
                </a:solidFill>
              </a:rPr>
              <a:t> (ordinal de 4 </a:t>
            </a:r>
            <a:r>
              <a:rPr lang="en-US" dirty="0" err="1">
                <a:solidFill>
                  <a:schemeClr val="tx1"/>
                </a:solidFill>
              </a:rPr>
              <a:t>categorias</a:t>
            </a:r>
            <a:r>
              <a:rPr lang="en-US" dirty="0">
                <a:solidFill>
                  <a:schemeClr val="tx1"/>
                </a:solidFill>
              </a:rPr>
              <a:t>).</a:t>
            </a:r>
          </a:p>
          <a:p>
            <a:pPr marL="28575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dirty="0" err="1">
                <a:solidFill>
                  <a:schemeClr val="tx1"/>
                </a:solidFill>
              </a:rPr>
              <a:t>Essas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correções</a:t>
            </a:r>
            <a:r>
              <a:rPr lang="en-US" dirty="0">
                <a:solidFill>
                  <a:schemeClr val="tx1"/>
                </a:solidFill>
              </a:rPr>
              <a:t> dos </a:t>
            </a:r>
            <a:r>
              <a:rPr lang="en-US" dirty="0" err="1">
                <a:solidFill>
                  <a:schemeClr val="tx1"/>
                </a:solidFill>
              </a:rPr>
              <a:t>juízes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consistirão</a:t>
            </a:r>
            <a:r>
              <a:rPr lang="en-US" dirty="0">
                <a:solidFill>
                  <a:schemeClr val="tx1"/>
                </a:solidFill>
              </a:rPr>
              <a:t> no target a ser </a:t>
            </a:r>
            <a:r>
              <a:rPr lang="en-US" dirty="0" err="1">
                <a:solidFill>
                  <a:schemeClr val="tx1"/>
                </a:solidFill>
              </a:rPr>
              <a:t>predito</a:t>
            </a:r>
            <a:endParaRPr lang="en-US" dirty="0">
              <a:solidFill>
                <a:schemeClr val="tx1"/>
              </a:solidFill>
            </a:endParaRPr>
          </a:p>
          <a:p>
            <a:pPr marL="28575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i="1" dirty="0">
                <a:solidFill>
                  <a:schemeClr val="tx1"/>
                </a:solidFill>
              </a:rPr>
              <a:t>dataset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foi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dividido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em</a:t>
            </a:r>
            <a:r>
              <a:rPr lang="en-US" dirty="0">
                <a:solidFill>
                  <a:schemeClr val="tx1"/>
                </a:solidFill>
              </a:rPr>
              <a:t> 9602 </a:t>
            </a:r>
            <a:r>
              <a:rPr lang="en-US" dirty="0" err="1">
                <a:solidFill>
                  <a:schemeClr val="tx1"/>
                </a:solidFill>
              </a:rPr>
              <a:t>respostas</a:t>
            </a:r>
            <a:r>
              <a:rPr lang="en-US" dirty="0">
                <a:solidFill>
                  <a:schemeClr val="tx1"/>
                </a:solidFill>
              </a:rPr>
              <a:t> para </a:t>
            </a:r>
            <a:r>
              <a:rPr lang="en-US" dirty="0" err="1">
                <a:solidFill>
                  <a:schemeClr val="tx1"/>
                </a:solidFill>
              </a:rPr>
              <a:t>treino</a:t>
            </a:r>
            <a:r>
              <a:rPr lang="en-US" dirty="0">
                <a:solidFill>
                  <a:schemeClr val="tx1"/>
                </a:solidFill>
              </a:rPr>
              <a:t> e 2572 para teste </a:t>
            </a:r>
            <a:r>
              <a:rPr lang="en-US" dirty="0" err="1">
                <a:solidFill>
                  <a:schemeClr val="tx1"/>
                </a:solidFill>
              </a:rPr>
              <a:t>correspondendo</a:t>
            </a:r>
            <a:r>
              <a:rPr lang="en-US" dirty="0">
                <a:solidFill>
                  <a:schemeClr val="tx1"/>
                </a:solidFill>
              </a:rPr>
              <a:t> a 770 </a:t>
            </a:r>
            <a:r>
              <a:rPr lang="en-US" dirty="0" err="1">
                <a:solidFill>
                  <a:schemeClr val="tx1"/>
                </a:solidFill>
              </a:rPr>
              <a:t>sujeitos</a:t>
            </a:r>
            <a:r>
              <a:rPr lang="en-US" dirty="0">
                <a:solidFill>
                  <a:schemeClr val="tx1"/>
                </a:solidFill>
              </a:rPr>
              <a:t> no </a:t>
            </a:r>
            <a:r>
              <a:rPr lang="en-US" dirty="0" err="1">
                <a:solidFill>
                  <a:schemeClr val="tx1"/>
                </a:solidFill>
              </a:rPr>
              <a:t>treino</a:t>
            </a:r>
            <a:r>
              <a:rPr lang="en-US" dirty="0">
                <a:solidFill>
                  <a:schemeClr val="tx1"/>
                </a:solidFill>
              </a:rPr>
              <a:t> e 193 no </a:t>
            </a:r>
            <a:r>
              <a:rPr lang="en-US">
                <a:solidFill>
                  <a:schemeClr val="tx1"/>
                </a:solidFill>
              </a:rPr>
              <a:t>teste.</a:t>
            </a:r>
            <a:endParaRPr lang="en-US" dirty="0">
              <a:solidFill>
                <a:schemeClr val="tx1"/>
              </a:solidFill>
            </a:endParaRPr>
          </a:p>
          <a:p>
            <a:pPr marL="0"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BB046E2-E205-399E-0F1A-E5BFF08E56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33539630-6FA1-5039-37A0-21DEE6A3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9FF0101A-EDA5-0389-E478-AC5CD7F207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3158661"/>
              </p:ext>
            </p:extLst>
          </p:nvPr>
        </p:nvGraphicFramePr>
        <p:xfrm>
          <a:off x="1276350" y="120650"/>
          <a:ext cx="6591300" cy="490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3" imgW="6591300" imgH="4902200" progId="Word.Document.12">
                  <p:embed/>
                </p:oleObj>
              </mc:Choice>
              <mc:Fallback>
                <p:oleObj name="Documento" r:id="rId3" imgW="6591300" imgH="4902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6350" y="120650"/>
                        <a:ext cx="6591300" cy="490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CCA89947-68A0-0BD6-B192-75ACB2CCE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0F2683F-2179-0631-DD2D-0634AE77A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181" y="268447"/>
            <a:ext cx="3013388" cy="4606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94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51261E-92EE-9E08-035A-91AC14928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Prompt para GPT3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F7C048A-2553-A306-A672-B1FBB44DC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3715" y="648081"/>
            <a:ext cx="3801993" cy="38404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1000" dirty="0"/>
              <a:t>Abaixo há uma lista de analogias. Em uma escala de 0-3 julgue quão criativas e originais são as analogias sendo 0 é "nada criativo" e 3 "muito criativo".</a:t>
            </a:r>
          </a:p>
          <a:p>
            <a:pPr marL="0" indent="0">
              <a:buNone/>
            </a:pPr>
            <a:endParaRPr lang="pt-BR" sz="10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ANALOGIAS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1. Semáforo é o professor da rua.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2. Planetas são os elétrons do sol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3. Moto é o leopardo da automóveis.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4. Vulcão é o chapéu chinês da terra.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5. Cabide é a sala de espera da roupa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6 Planetas são os acessórios do sol.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7. Amor é o espelho da Sentimentos.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8. Grama é o cabelo da terra.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9. A Buzina é o arroto do carro.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t-BR" sz="10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AVALIAÇÕES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1.  3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2. 0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3. 2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4. 3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5. 1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6. 0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7. 0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8. 2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t-BR" sz="1000" dirty="0"/>
              <a:t>9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FAD4D61-5E6D-42D6-F240-2F3BBA3D4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031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E9402-3204-6A31-EBCB-7726AF930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Resultados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03ECCBD-4A01-B634-12C0-ADEABB5F7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860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79C65B9-938F-4ADA-6BE0-C4BEDFC97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18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5C50713-FD86-CC85-4235-B1A72FD2F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558" y="113490"/>
            <a:ext cx="3886200" cy="239834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0D99DCE-577A-C3D4-6CFE-CDF5CC0E88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101" y="2642766"/>
            <a:ext cx="3886200" cy="239834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81D50CF-E84F-F338-78F3-0D09378A2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819" y="113490"/>
            <a:ext cx="3886199" cy="239834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76F2A7A-461D-4CB2-DF83-F6FC93A0C0F4}"/>
              </a:ext>
            </a:extLst>
          </p:cNvPr>
          <p:cNvSpPr txBox="1"/>
          <p:nvPr/>
        </p:nvSpPr>
        <p:spPr>
          <a:xfrm>
            <a:off x="699860" y="232106"/>
            <a:ext cx="101021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Layer</a:t>
            </a:r>
            <a:r>
              <a:rPr lang="pt-BR" dirty="0"/>
              <a:t> 0</a:t>
            </a:r>
          </a:p>
          <a:p>
            <a:r>
              <a:rPr lang="pt-BR" sz="800" dirty="0"/>
              <a:t>(média dos tokens) 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3A18488-8FE3-15C6-8D0D-BE4E9653EE5E}"/>
              </a:ext>
            </a:extLst>
          </p:cNvPr>
          <p:cNvSpPr txBox="1"/>
          <p:nvPr/>
        </p:nvSpPr>
        <p:spPr>
          <a:xfrm>
            <a:off x="3016341" y="2707828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CLS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F19D606-77B3-3A56-DCD9-8C13CD26BED9}"/>
              </a:ext>
            </a:extLst>
          </p:cNvPr>
          <p:cNvSpPr txBox="1"/>
          <p:nvPr/>
        </p:nvSpPr>
        <p:spPr>
          <a:xfrm>
            <a:off x="5289088" y="232105"/>
            <a:ext cx="101021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Layer</a:t>
            </a:r>
            <a:r>
              <a:rPr lang="pt-BR" dirty="0"/>
              <a:t> 12</a:t>
            </a:r>
          </a:p>
          <a:p>
            <a:r>
              <a:rPr lang="pt-BR" sz="800" dirty="0"/>
              <a:t>(média dos tokens) </a:t>
            </a:r>
          </a:p>
        </p:txBody>
      </p:sp>
    </p:spTree>
    <p:extLst>
      <p:ext uri="{BB962C8B-B14F-4D97-AF65-F5344CB8AC3E}">
        <p14:creationId xmlns:p14="http://schemas.microsoft.com/office/powerpoint/2010/main" val="18891105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740BDE4-FE96-7B8A-9785-2CDEC21EF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19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C4311D42-D717-1C10-FE6D-F78478A993E7}"/>
              </a:ext>
            </a:extLst>
          </p:cNvPr>
          <p:cNvSpPr txBox="1"/>
          <p:nvPr/>
        </p:nvSpPr>
        <p:spPr>
          <a:xfrm>
            <a:off x="429369" y="1274398"/>
            <a:ext cx="243707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Decontextualized embeddings </a:t>
            </a:r>
            <a:endParaRPr lang="pt-BR" sz="105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38A011E-5BB9-CBC7-0683-40053D4957A8}"/>
              </a:ext>
            </a:extLst>
          </p:cNvPr>
          <p:cNvSpPr txBox="1"/>
          <p:nvPr/>
        </p:nvSpPr>
        <p:spPr>
          <a:xfrm>
            <a:off x="429369" y="3500764"/>
            <a:ext cx="268356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Polled over many contexts’ embeddings</a:t>
            </a:r>
            <a:r>
              <a:rPr lang="pt-BR" sz="1200" dirty="0">
                <a:effectLst/>
              </a:rPr>
              <a:t> </a:t>
            </a:r>
            <a:endParaRPr lang="pt-BR" sz="12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C7AAE2B-12EF-3AF0-F85E-58A0AFF420E2}"/>
              </a:ext>
            </a:extLst>
          </p:cNvPr>
          <p:cNvSpPr txBox="1"/>
          <p:nvPr/>
        </p:nvSpPr>
        <p:spPr>
          <a:xfrm>
            <a:off x="548639" y="4490264"/>
            <a:ext cx="149484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CLS</a:t>
            </a:r>
            <a:endParaRPr lang="pt-BR" sz="1200" dirty="0"/>
          </a:p>
        </p:txBody>
      </p:sp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5FCF5E22-EB33-F733-09AD-5C7F346E1C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9232538"/>
              </p:ext>
            </p:extLst>
          </p:nvPr>
        </p:nvGraphicFramePr>
        <p:xfrm>
          <a:off x="2976493" y="373063"/>
          <a:ext cx="4940300" cy="439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lanilha" r:id="rId2" imgW="4940300" imgH="4394200" progId="Excel.Sheet.12">
                  <p:embed/>
                </p:oleObj>
              </mc:Choice>
              <mc:Fallback>
                <p:oleObj name="Planilha" r:id="rId2" imgW="4940300" imgH="4394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76493" y="373063"/>
                        <a:ext cx="4940300" cy="439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8310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1055196" y="648081"/>
            <a:ext cx="2553073" cy="384047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 que </a:t>
            </a: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é</a:t>
            </a:r>
            <a:r>
              <a:rPr lang="en-US" sz="3600" spc="-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criatividade</a:t>
            </a:r>
            <a:r>
              <a:rPr lang="en-US" sz="3600" spc="-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965200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13346" y="1564260"/>
            <a:ext cx="0" cy="201498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2991" y="575868"/>
            <a:ext cx="381009" cy="3996130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FC1E826-5EFA-77BE-5FAB-4B7EA83958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4256121-72F7-DCAC-5ED6-A6A2DEE34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208" y="1294403"/>
            <a:ext cx="4695921" cy="2681979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44B847C-BEDE-2748-5E8C-741761786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20</a:t>
            </a:fld>
            <a:endParaRPr lang="pt-BR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19B05C76-955D-371A-CF48-6741369656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5652350"/>
              </p:ext>
            </p:extLst>
          </p:nvPr>
        </p:nvGraphicFramePr>
        <p:xfrm>
          <a:off x="304650" y="452285"/>
          <a:ext cx="2873375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lanilha" r:id="rId2" imgW="3644900" imgH="5156200" progId="Excel.Sheet.12">
                  <p:embed/>
                </p:oleObj>
              </mc:Choice>
              <mc:Fallback>
                <p:oleObj name="Planilha" r:id="rId2" imgW="3644900" imgH="5156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650" y="452285"/>
                        <a:ext cx="2873375" cy="406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898A92AF-F103-E3FD-C105-87B47C5D9C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2278" y="806560"/>
            <a:ext cx="5437072" cy="335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76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4858D92-1188-9EF5-2A7C-312DF3AF8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21</a:t>
            </a:fld>
            <a:endParaRPr lang="pt-BR"/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49132C65-5B47-D56C-7AE9-1937D63ADB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177256"/>
              </p:ext>
            </p:extLst>
          </p:nvPr>
        </p:nvGraphicFramePr>
        <p:xfrm>
          <a:off x="1129140" y="102393"/>
          <a:ext cx="6885720" cy="317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o" r:id="rId2" imgW="5613400" imgH="2590800" progId="Word.Document.12">
                  <p:embed/>
                </p:oleObj>
              </mc:Choice>
              <mc:Fallback>
                <p:oleObj name="Documento" r:id="rId2" imgW="5613400" imgH="2590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29140" y="102393"/>
                        <a:ext cx="6885720" cy="3178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1BC85139-EBE8-DCF6-96F5-0E08EF95C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302" y="3191620"/>
            <a:ext cx="67183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185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C34AD83-9F52-4708-0997-1D00EE12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22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4C4F363-4C50-07DF-1B71-8A05DD012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96" y="1485582"/>
            <a:ext cx="4230149" cy="261060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15A60E7-52DF-DD90-7318-22B650CF3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994" y="1485582"/>
            <a:ext cx="4230148" cy="261060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83D15518-DA13-6C7C-7B3F-55A206F2F2D9}"/>
              </a:ext>
            </a:extLst>
          </p:cNvPr>
          <p:cNvSpPr txBox="1"/>
          <p:nvPr/>
        </p:nvSpPr>
        <p:spPr>
          <a:xfrm>
            <a:off x="2958673" y="518823"/>
            <a:ext cx="3013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BERTimbau</a:t>
            </a:r>
            <a:r>
              <a:rPr lang="pt-BR" dirty="0"/>
              <a:t> </a:t>
            </a:r>
            <a:r>
              <a:rPr lang="pt-BR" dirty="0" err="1"/>
              <a:t>Finetuned</a:t>
            </a:r>
            <a:endParaRPr lang="pt-BR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4E29090-713B-40F1-D808-C0046F87B4C0}"/>
              </a:ext>
            </a:extLst>
          </p:cNvPr>
          <p:cNvSpPr/>
          <p:nvPr/>
        </p:nvSpPr>
        <p:spPr>
          <a:xfrm>
            <a:off x="330711" y="1216551"/>
            <a:ext cx="1521942" cy="1455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187EA2B-E80B-CA14-9EB8-AB71B21A0167}"/>
              </a:ext>
            </a:extLst>
          </p:cNvPr>
          <p:cNvSpPr/>
          <p:nvPr/>
        </p:nvSpPr>
        <p:spPr>
          <a:xfrm>
            <a:off x="2693574" y="2757768"/>
            <a:ext cx="1521942" cy="14550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661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EE948C7-E5B7-C292-FB9C-3E41A869A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23</a:t>
            </a:fld>
            <a:endParaRPr lang="pt-BR"/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6AB38067-4F37-B280-2D50-E42C0B952D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0768632"/>
              </p:ext>
            </p:extLst>
          </p:nvPr>
        </p:nvGraphicFramePr>
        <p:xfrm>
          <a:off x="432479" y="1468155"/>
          <a:ext cx="8279042" cy="20180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lanilha" r:id="rId2" imgW="10210800" imgH="2489200" progId="Excel.Sheet.12">
                  <p:embed/>
                </p:oleObj>
              </mc:Choice>
              <mc:Fallback>
                <p:oleObj name="Planilha" r:id="rId2" imgW="10210800" imgH="2489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2479" y="1468155"/>
                        <a:ext cx="8279042" cy="20180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2889CB99-F56B-D68E-11DF-D54418F4A0AD}"/>
              </a:ext>
            </a:extLst>
          </p:cNvPr>
          <p:cNvSpPr txBox="1"/>
          <p:nvPr/>
        </p:nvSpPr>
        <p:spPr>
          <a:xfrm>
            <a:off x="3482671" y="389615"/>
            <a:ext cx="4222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Análise de erros</a:t>
            </a:r>
          </a:p>
        </p:txBody>
      </p:sp>
    </p:spTree>
    <p:extLst>
      <p:ext uri="{BB962C8B-B14F-4D97-AF65-F5344CB8AC3E}">
        <p14:creationId xmlns:p14="http://schemas.microsoft.com/office/powerpoint/2010/main" val="1114900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E2816390-83DD-CD68-28B1-69B94665F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24</a:t>
            </a:fld>
            <a:endParaRPr lang="pt-BR"/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08166028-86FB-D7BA-F05A-07CB8830D4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7759478"/>
              </p:ext>
            </p:extLst>
          </p:nvPr>
        </p:nvGraphicFramePr>
        <p:xfrm>
          <a:off x="769287" y="971025"/>
          <a:ext cx="7430073" cy="2813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lanilha" r:id="rId2" imgW="10096500" imgH="3822700" progId="Excel.Sheet.12">
                  <p:embed/>
                </p:oleObj>
              </mc:Choice>
              <mc:Fallback>
                <p:oleObj name="Planilha" r:id="rId2" imgW="10096500" imgH="3822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9287" y="971025"/>
                        <a:ext cx="7430073" cy="2813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6247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2F136-6764-2EC3-58FE-4CC945F9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909FD0-8128-1481-2FD2-AC09CA864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pt-BR" dirty="0"/>
          </a:p>
          <a:p>
            <a:r>
              <a:rPr lang="pt-BR" dirty="0"/>
              <a:t>É possível automatizar a correção desses testes?  A correção automatizada atinge os benchmarks de precisão de avaliadores necessários para uso em escala na avaliação educacional ?\</a:t>
            </a:r>
          </a:p>
          <a:p>
            <a:pPr lvl="1"/>
            <a:r>
              <a:rPr lang="pt-BR" dirty="0"/>
              <a:t>Sim</a:t>
            </a:r>
          </a:p>
          <a:p>
            <a:r>
              <a:rPr lang="pt-BR" dirty="0"/>
              <a:t>Originalidade mas menos utilidade /relevância</a:t>
            </a:r>
          </a:p>
          <a:p>
            <a:pPr lvl="1"/>
            <a:r>
              <a:rPr lang="pt-BR" i="1" dirty="0" err="1"/>
              <a:t>semantic</a:t>
            </a:r>
            <a:r>
              <a:rPr lang="pt-BR" i="1" dirty="0"/>
              <a:t> models, </a:t>
            </a:r>
            <a:r>
              <a:rPr lang="pt-BR" i="1" dirty="0" err="1"/>
              <a:t>the</a:t>
            </a:r>
            <a:r>
              <a:rPr lang="pt-BR" i="1" dirty="0"/>
              <a:t> </a:t>
            </a:r>
            <a:r>
              <a:rPr lang="pt-BR" i="1" dirty="0" err="1"/>
              <a:t>premise</a:t>
            </a:r>
            <a:r>
              <a:rPr lang="pt-BR" i="1" dirty="0"/>
              <a:t> </a:t>
            </a:r>
            <a:r>
              <a:rPr lang="pt-BR" i="1" dirty="0" err="1"/>
              <a:t>that</a:t>
            </a:r>
            <a:r>
              <a:rPr lang="pt-BR" i="1" dirty="0"/>
              <a:t> ‘</a:t>
            </a:r>
            <a:r>
              <a:rPr lang="pt-BR" i="1" dirty="0" err="1"/>
              <a:t>unoriginal</a:t>
            </a:r>
            <a:r>
              <a:rPr lang="pt-BR" i="1" dirty="0"/>
              <a:t>’ </a:t>
            </a:r>
            <a:r>
              <a:rPr lang="pt-BR" i="1" dirty="0" err="1"/>
              <a:t>ideas</a:t>
            </a:r>
            <a:r>
              <a:rPr lang="pt-BR" i="1" dirty="0"/>
              <a:t> are </a:t>
            </a:r>
            <a:r>
              <a:rPr lang="pt-BR" i="1" dirty="0" err="1"/>
              <a:t>things</a:t>
            </a:r>
            <a:r>
              <a:rPr lang="pt-BR" i="1" dirty="0"/>
              <a:t> </a:t>
            </a:r>
            <a:r>
              <a:rPr lang="pt-BR" i="1" dirty="0" err="1"/>
              <a:t>seen</a:t>
            </a:r>
            <a:r>
              <a:rPr lang="pt-BR" i="1" dirty="0"/>
              <a:t> </a:t>
            </a:r>
            <a:r>
              <a:rPr lang="pt-BR" i="1" dirty="0" err="1"/>
              <a:t>together</a:t>
            </a:r>
            <a:r>
              <a:rPr lang="pt-BR" i="1" dirty="0"/>
              <a:t> </a:t>
            </a:r>
            <a:r>
              <a:rPr lang="pt-BR" i="1" dirty="0" err="1"/>
              <a:t>often</a:t>
            </a:r>
            <a:r>
              <a:rPr lang="pt-BR" i="1" dirty="0"/>
              <a:t> </a:t>
            </a:r>
            <a:r>
              <a:rPr lang="pt-BR" i="1" dirty="0" err="1"/>
              <a:t>is</a:t>
            </a:r>
            <a:r>
              <a:rPr lang="pt-BR" i="1" dirty="0"/>
              <a:t> </a:t>
            </a:r>
            <a:r>
              <a:rPr lang="pt-BR" i="1" dirty="0" err="1"/>
              <a:t>one</a:t>
            </a:r>
            <a:r>
              <a:rPr lang="pt-BR" i="1" dirty="0"/>
              <a:t> </a:t>
            </a:r>
            <a:r>
              <a:rPr lang="pt-BR" i="1" dirty="0" err="1"/>
              <a:t>that</a:t>
            </a:r>
            <a:r>
              <a:rPr lang="pt-BR" i="1" dirty="0"/>
              <a:t> </a:t>
            </a:r>
            <a:r>
              <a:rPr lang="pt-BR" i="1" dirty="0" err="1"/>
              <a:t>should</a:t>
            </a:r>
            <a:r>
              <a:rPr lang="pt-BR" i="1" dirty="0"/>
              <a:t> </a:t>
            </a:r>
            <a:r>
              <a:rPr lang="pt-BR" i="1" dirty="0" err="1"/>
              <a:t>be</a:t>
            </a:r>
            <a:r>
              <a:rPr lang="pt-BR" i="1" dirty="0"/>
              <a:t> </a:t>
            </a:r>
            <a:r>
              <a:rPr lang="pt-BR" i="1" dirty="0" err="1"/>
              <a:t>easy</a:t>
            </a:r>
            <a:r>
              <a:rPr lang="pt-BR" i="1" dirty="0"/>
              <a:t> </a:t>
            </a:r>
            <a:r>
              <a:rPr lang="pt-BR" i="1" dirty="0" err="1"/>
              <a:t>to</a:t>
            </a:r>
            <a:r>
              <a:rPr lang="pt-BR" i="1" dirty="0"/>
              <a:t> capture. (</a:t>
            </a:r>
            <a:r>
              <a:rPr lang="pt-BR" i="1" dirty="0" err="1"/>
              <a:t>Organisciak</a:t>
            </a:r>
            <a:r>
              <a:rPr lang="pt-BR" i="1" dirty="0"/>
              <a:t>, 2022)</a:t>
            </a:r>
          </a:p>
          <a:p>
            <a:pPr marL="377190" lvl="1" indent="0">
              <a:buNone/>
            </a:pPr>
            <a:endParaRPr lang="pt-BR" dirty="0"/>
          </a:p>
          <a:p>
            <a:r>
              <a:rPr lang="pt-BR" dirty="0"/>
              <a:t>Porque funciona?  distância semântica</a:t>
            </a:r>
          </a:p>
          <a:p>
            <a:r>
              <a:rPr lang="pt-BR" dirty="0"/>
              <a:t>Juízes “imperfeitos” = regularização</a:t>
            </a:r>
          </a:p>
          <a:p>
            <a:endParaRPr lang="pt-BR" dirty="0"/>
          </a:p>
          <a:p>
            <a:r>
              <a:rPr lang="pt-BR" dirty="0"/>
              <a:t>Viés/‘</a:t>
            </a:r>
            <a:r>
              <a:rPr lang="pt-BR" dirty="0" err="1"/>
              <a:t>explanability</a:t>
            </a:r>
            <a:r>
              <a:rPr lang="pt-BR" dirty="0"/>
              <a:t>’</a:t>
            </a:r>
          </a:p>
          <a:p>
            <a:r>
              <a:rPr lang="pt-BR" dirty="0" err="1"/>
              <a:t>Deduplicação</a:t>
            </a:r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CC00D0-F138-B71A-4413-30A8D590E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0856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3" name="Rectangle 132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3" name="Google Shape;123;p12"/>
          <p:cNvSpPr txBox="1">
            <a:spLocks noGrp="1"/>
          </p:cNvSpPr>
          <p:nvPr>
            <p:ph type="title"/>
          </p:nvPr>
        </p:nvSpPr>
        <p:spPr>
          <a:xfrm>
            <a:off x="1154337" y="648081"/>
            <a:ext cx="2305435" cy="384047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>
                <a:solidFill>
                  <a:schemeClr val="tx1">
                    <a:lumMod val="85000"/>
                    <a:lumOff val="15000"/>
                  </a:schemeClr>
                </a:solidFill>
              </a:rPr>
              <a:t>Referências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965200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13346" y="1564260"/>
            <a:ext cx="0" cy="201498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Google Shape;124;p12"/>
          <p:cNvSpPr txBox="1">
            <a:spLocks noGrp="1"/>
          </p:cNvSpPr>
          <p:nvPr>
            <p:ph type="body" idx="1"/>
          </p:nvPr>
        </p:nvSpPr>
        <p:spPr>
          <a:xfrm>
            <a:off x="3966921" y="648081"/>
            <a:ext cx="4433008" cy="38404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-182880" defTabSz="9144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r>
              <a:rPr lang="en-US" sz="900"/>
              <a:t>Beaty, R. E., &amp; Johnson, D. R. (2021). Automating creativity assessment with SemDis: An open platform for computing semantic distance. Behavior Research Methods, 53(2), 757–780. </a:t>
            </a:r>
            <a:r>
              <a:rPr lang="en-US" sz="900" u="sng">
                <a:hlinkClick r:id="rId3"/>
              </a:rPr>
              <a:t>https://doi.org/10.3758/s13428-020-01453-w</a:t>
            </a: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r>
              <a:rPr lang="en-US" sz="900"/>
              <a:t>Johnson, D. R., Kaufman, J. C., Baker, B. S., Patterson, J. D., Barbot, B., Green, A. E., van Hell, J., Kennedy, E., Sullivan, G. F., Taylor, C. L., Ward, T., &amp; Beaty, R. E. (2022). Divergent semantic integration (DSI): Extracting creativity from narratives with distributional semantic modeling. Behavior Research Methods. </a:t>
            </a:r>
            <a:r>
              <a:rPr lang="en-US" sz="900" u="sng">
                <a:hlinkClick r:id="rId4"/>
              </a:rPr>
              <a:t>https://doi.org/10.3758/s13428-022-01986-2</a:t>
            </a: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r>
              <a:rPr lang="en-US" sz="900"/>
              <a:t>Organisciak, P., Acar, S., Dumas, D., &amp; Berthiaume, K. (2022). Beyond Semantic Distance: Automated Scoring of Divergent Thinking Greatly Improves with Large Language Models. </a:t>
            </a:r>
            <a:r>
              <a:rPr lang="en-US" sz="900" u="sng">
                <a:hlinkClick r:id="rId5"/>
              </a:rPr>
              <a:t>https://doi.org/10.13140/RG.2.2.32393.31840</a:t>
            </a: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r>
              <a:rPr lang="en-US" sz="900"/>
              <a:t>Primi, R. (2014). Divergent Productions of Metaphors: Combining Many-Facet Rasch Measurement and Cognitive Psychology in the Assessment of Creativity. Psychology of Aesthetics, Creativity, and the Arts.  </a:t>
            </a:r>
            <a:r>
              <a:rPr lang="en-US" sz="900" u="sng">
                <a:hlinkClick r:id="rId6"/>
              </a:rPr>
              <a:t>http://dx.doi.org/10.1037/a0038055</a:t>
            </a: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r>
              <a:rPr lang="en-US" sz="900"/>
              <a:t>Primi, R., Silvia, P., Benedek, M., &amp; Jauk, E. (2018). Applying Many-Facet Rasch Modeling in the Assessment of Creativity. PsyArXiv. </a:t>
            </a:r>
            <a:r>
              <a:rPr lang="en-US" sz="900" u="sng">
                <a:hlinkClick r:id="rId7"/>
              </a:rPr>
              <a:t>https://doi.org/10.17605/OSF.IO/KGZVJ</a:t>
            </a: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59999"/>
              <a:buFont typeface="Wingdings 2" pitchFamily="18" charset="2"/>
              <a:buChar char=""/>
            </a:pPr>
            <a:endParaRPr lang="en-US" sz="900"/>
          </a:p>
          <a:p>
            <a:pPr marL="0" lvl="0" indent="-182880" defTabSz="91440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SzPct val="159999"/>
              <a:buFont typeface="Wingdings 2" pitchFamily="18" charset="2"/>
              <a:buChar char=""/>
            </a:pPr>
            <a:endParaRPr lang="en-US" sz="900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2991" y="575868"/>
            <a:ext cx="381009" cy="3996130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6309D70-995C-EC1A-9042-F700B0786C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26</a:t>
            </a:fld>
            <a:endParaRPr lang="pt-BR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BBB681-F4D2-40F2-ACC3-DE0B4B488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388ED0-1FEF-4E11-B488-BD661D1AC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43852"/>
            <a:ext cx="8428482" cy="442341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7B92BD26-9B5E-BD92-AC5B-9439A3195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182" y="578575"/>
            <a:ext cx="5443635" cy="3953965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DB1566-BC84-BC18-1E05-9C87B52E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2507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DF0F57C-0B2F-A5EC-A816-A771A4C53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6484"/>
            <a:ext cx="7772400" cy="4930532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688FB26-D9EC-76F3-1E4C-C2F89A317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45093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" name="Google Shape;81;p5"/>
          <p:cNvGraphicFramePr/>
          <p:nvPr/>
        </p:nvGraphicFramePr>
        <p:xfrm>
          <a:off x="1065585" y="528209"/>
          <a:ext cx="6694888" cy="42865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6694888" imgH="4286546" progId="Word.Document.12">
                  <p:embed/>
                </p:oleObj>
              </mc:Choice>
              <mc:Fallback>
                <p:oleObj r:id="rId3" imgW="6694888" imgH="4286546" progId="Word.Document.12">
                  <p:embed/>
                  <p:pic>
                    <p:nvPicPr>
                      <p:cNvPr id="81" name="Google Shape;81;p5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065585" y="528209"/>
                        <a:ext cx="6694888" cy="42865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97B5DAB-7458-E161-142F-B12F20FE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2363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2675A925-E406-A0F5-6FE0-C4E9010BB572}"/>
              </a:ext>
            </a:extLst>
          </p:cNvPr>
          <p:cNvSpPr/>
          <p:nvPr/>
        </p:nvSpPr>
        <p:spPr>
          <a:xfrm>
            <a:off x="2565530" y="34129"/>
            <a:ext cx="6535700" cy="507524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525FB0F-BDBA-E657-26A0-499A3C627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6200" y="4767263"/>
            <a:ext cx="114819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0B72D3B-8FEA-F38E-A73A-1E436C52FF96}"/>
              </a:ext>
            </a:extLst>
          </p:cNvPr>
          <p:cNvSpPr/>
          <p:nvPr/>
        </p:nvSpPr>
        <p:spPr>
          <a:xfrm>
            <a:off x="42770" y="1685842"/>
            <a:ext cx="2369488" cy="191278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>
                <a:solidFill>
                  <a:schemeClr val="tx1"/>
                </a:solidFill>
              </a:rPr>
              <a:t>Facilidade em Produção de ideias originais e úteis/relevantes por associação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78DABF4-9BBC-87E8-B586-E4A73F0890DF}"/>
              </a:ext>
            </a:extLst>
          </p:cNvPr>
          <p:cNvSpPr/>
          <p:nvPr/>
        </p:nvSpPr>
        <p:spPr>
          <a:xfrm>
            <a:off x="2930359" y="335197"/>
            <a:ext cx="4507062" cy="4432066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B932848-3300-D02A-EE3D-FC58B350507A}"/>
              </a:ext>
            </a:extLst>
          </p:cNvPr>
          <p:cNvSpPr txBox="1"/>
          <p:nvPr/>
        </p:nvSpPr>
        <p:spPr>
          <a:xfrm>
            <a:off x="200490" y="1258886"/>
            <a:ext cx="184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Potencial Criativo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95BC999-AE23-371E-9B82-4EDA8312B033}"/>
              </a:ext>
            </a:extLst>
          </p:cNvPr>
          <p:cNvSpPr/>
          <p:nvPr/>
        </p:nvSpPr>
        <p:spPr>
          <a:xfrm>
            <a:off x="3261299" y="1027504"/>
            <a:ext cx="2256844" cy="1124282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Conhecimento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83A2DDF-824D-6905-7FC5-FD7ABE2AAA2B}"/>
              </a:ext>
            </a:extLst>
          </p:cNvPr>
          <p:cNvSpPr/>
          <p:nvPr/>
        </p:nvSpPr>
        <p:spPr>
          <a:xfrm>
            <a:off x="3885445" y="3289770"/>
            <a:ext cx="2256844" cy="1124282"/>
          </a:xfrm>
          <a:prstGeom prst="ellipse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Personalidade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3C78D33-5F9B-87B9-BAB7-7A5EC2D59139}"/>
              </a:ext>
            </a:extLst>
          </p:cNvPr>
          <p:cNvSpPr/>
          <p:nvPr/>
        </p:nvSpPr>
        <p:spPr>
          <a:xfrm>
            <a:off x="4949593" y="2080094"/>
            <a:ext cx="2402619" cy="1124282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Oportunidades/ Educação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573269D-3D54-1482-3F78-7178287E3EA0}"/>
              </a:ext>
            </a:extLst>
          </p:cNvPr>
          <p:cNvSpPr/>
          <p:nvPr/>
        </p:nvSpPr>
        <p:spPr>
          <a:xfrm>
            <a:off x="4299356" y="380906"/>
            <a:ext cx="2256844" cy="1124282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Raciocínio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6678230-DE58-E2A2-963B-C79B24218D6F}"/>
              </a:ext>
            </a:extLst>
          </p:cNvPr>
          <p:cNvSpPr/>
          <p:nvPr/>
        </p:nvSpPr>
        <p:spPr>
          <a:xfrm>
            <a:off x="3035880" y="2359338"/>
            <a:ext cx="1655620" cy="9071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050" dirty="0"/>
              <a:t>Facilidade em Produção de ideias originais e úteis por associação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6195A0F-2F06-1CB2-E262-7AF772A8E672}"/>
              </a:ext>
            </a:extLst>
          </p:cNvPr>
          <p:cNvSpPr txBox="1"/>
          <p:nvPr/>
        </p:nvSpPr>
        <p:spPr>
          <a:xfrm>
            <a:off x="4911450" y="45706"/>
            <a:ext cx="1977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Realização Criativa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74287E43-B3F0-78AD-DD88-E8476B988AF7}"/>
              </a:ext>
            </a:extLst>
          </p:cNvPr>
          <p:cNvSpPr txBox="1"/>
          <p:nvPr/>
        </p:nvSpPr>
        <p:spPr>
          <a:xfrm>
            <a:off x="7594257" y="1443552"/>
            <a:ext cx="965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/>
              <a:t>Big C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363EDCF-CD7C-4D99-DCD6-CB665263C60C}"/>
              </a:ext>
            </a:extLst>
          </p:cNvPr>
          <p:cNvSpPr/>
          <p:nvPr/>
        </p:nvSpPr>
        <p:spPr>
          <a:xfrm>
            <a:off x="7537377" y="1966772"/>
            <a:ext cx="1200647" cy="107342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Produto</a:t>
            </a:r>
          </a:p>
        </p:txBody>
      </p:sp>
    </p:spTree>
    <p:extLst>
      <p:ext uri="{BB962C8B-B14F-4D97-AF65-F5344CB8AC3E}">
        <p14:creationId xmlns:p14="http://schemas.microsoft.com/office/powerpoint/2010/main" val="17039354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6683495-9FED-37C6-28A2-259FA0FB2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267" y="0"/>
            <a:ext cx="3154446" cy="51435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6EC4B49-11FF-61AF-F8FE-C2F5E5832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3368691" cy="514350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9D0853-73FB-A671-C523-5EBD0210F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53146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D6B2C3DE-8987-5E14-2AB0-01CF0E6EC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05" y="0"/>
            <a:ext cx="4100413" cy="514350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03C59D47-8C0D-C794-DBC7-08BB60595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495" y="215900"/>
            <a:ext cx="4457700" cy="492760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7E61E26-FAD5-83CA-0463-DC5C88FAC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05029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D25D387-7DF7-C8BD-9CA0-0B3ACC94B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32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FDA4DE8-2272-5A5D-5F77-A8BBAB800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10" y="155195"/>
            <a:ext cx="5051519" cy="468210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316133C7-09E4-F459-F718-829B4FBCE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772" y="1322741"/>
            <a:ext cx="4245927" cy="336330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024BB9B-4D09-CA31-2604-B425AE2860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02696"/>
            <a:ext cx="3076720" cy="96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0926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C34AD83-9F52-4708-0997-1D00EE12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33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4C4F363-4C50-07DF-1B71-8A05DD012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48" y="1048261"/>
            <a:ext cx="4230149" cy="261060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415A60E7-52DF-DD90-7318-22B650CF3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605" y="1048261"/>
            <a:ext cx="4230148" cy="261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604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167FB509-BA43-95EC-BB1E-5E95AF8B3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34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C00FEDD-8568-2217-67F0-3BB91AC8E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84" y="163357"/>
            <a:ext cx="4059647" cy="492056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83214E6-97B7-1A57-E10A-8CDD6BA7C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265" y="735750"/>
            <a:ext cx="4152551" cy="424439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F1D86B6-DBD4-6F51-29AF-068657F35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560" y="735750"/>
            <a:ext cx="2327271" cy="73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397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059ECC29-5C65-10FB-D38F-920F89B6B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35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258A94D-6E0A-B302-0C18-5E2FD9DA2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60" y="1118551"/>
            <a:ext cx="4709441" cy="290639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D0A2F7A-1B78-6873-E269-280787D13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4683" y="1216404"/>
            <a:ext cx="4410391" cy="272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1635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E6639D0-09C6-3B44-A0E4-1939788EB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36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8E1CE04-096A-1EDE-7F79-276DE7F0A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4" y="1359017"/>
            <a:ext cx="4152116" cy="256244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D366325-ED5F-A69E-4987-28750149F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092" y="1442907"/>
            <a:ext cx="4152117" cy="256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05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969372" y="345931"/>
            <a:ext cx="2305435" cy="384047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Motivação</a:t>
            </a:r>
            <a:endParaRPr lang="en-US" sz="3600" spc="-6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965200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13346" y="1564260"/>
            <a:ext cx="0" cy="201498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61;p2"/>
          <p:cNvSpPr txBox="1">
            <a:spLocks noGrp="1"/>
          </p:cNvSpPr>
          <p:nvPr>
            <p:ph type="body" idx="1"/>
          </p:nvPr>
        </p:nvSpPr>
        <p:spPr>
          <a:xfrm>
            <a:off x="3752941" y="569213"/>
            <a:ext cx="4786757" cy="448760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 err="1"/>
              <a:t>Competência</a:t>
            </a:r>
            <a:r>
              <a:rPr lang="en-US" sz="1400" dirty="0"/>
              <a:t> do </a:t>
            </a:r>
            <a:r>
              <a:rPr lang="en-US" sz="1400" dirty="0" err="1"/>
              <a:t>Século</a:t>
            </a:r>
            <a:r>
              <a:rPr lang="en-US" sz="1400" dirty="0"/>
              <a:t> 21  (Capital </a:t>
            </a:r>
            <a:r>
              <a:rPr lang="en-US" sz="1400" dirty="0" err="1"/>
              <a:t>humano</a:t>
            </a:r>
            <a:r>
              <a:rPr lang="en-US" sz="1400" dirty="0"/>
              <a:t>) </a:t>
            </a:r>
            <a:r>
              <a:rPr lang="en-US" sz="1400" dirty="0" err="1"/>
              <a:t>portanto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dirty="0" err="1"/>
              <a:t>muito</a:t>
            </a:r>
            <a:r>
              <a:rPr lang="en-US" sz="1400" dirty="0"/>
              <a:t> </a:t>
            </a:r>
            <a:r>
              <a:rPr lang="en-US" sz="1400" dirty="0" err="1"/>
              <a:t>iportante</a:t>
            </a:r>
            <a:r>
              <a:rPr lang="en-US" sz="1400" dirty="0"/>
              <a:t> </a:t>
            </a:r>
            <a:r>
              <a:rPr lang="en-US" sz="1400" dirty="0" err="1"/>
              <a:t>desenvolvê</a:t>
            </a:r>
            <a:r>
              <a:rPr lang="en-US" sz="1400" dirty="0"/>
              <a:t>-la)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dirty="0" err="1"/>
              <a:t>importante</a:t>
            </a:r>
            <a:r>
              <a:rPr lang="en-US" sz="1400" dirty="0"/>
              <a:t> </a:t>
            </a:r>
            <a:r>
              <a:rPr lang="en-US" sz="1400" dirty="0" err="1"/>
              <a:t>compreender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</a:t>
            </a:r>
            <a:r>
              <a:rPr lang="en-US" sz="1400" dirty="0" err="1"/>
              <a:t>sistemas</a:t>
            </a:r>
            <a:r>
              <a:rPr lang="en-US" sz="1400" dirty="0"/>
              <a:t> </a:t>
            </a:r>
            <a:r>
              <a:rPr lang="en-US" sz="1400" dirty="0" err="1"/>
              <a:t>educacionais</a:t>
            </a:r>
            <a:r>
              <a:rPr lang="en-US" sz="1400" dirty="0"/>
              <a:t> a </a:t>
            </a:r>
            <a:r>
              <a:rPr lang="en-US" sz="1400" dirty="0" err="1"/>
              <a:t>desenvolvem</a:t>
            </a:r>
            <a:r>
              <a:rPr lang="en-US" sz="1400" dirty="0"/>
              <a:t>:  </a:t>
            </a:r>
            <a:r>
              <a:rPr lang="en-US" sz="1400" dirty="0" err="1"/>
              <a:t>Avaliação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</a:t>
            </a:r>
            <a:r>
              <a:rPr lang="en-US" sz="1400" dirty="0" err="1"/>
              <a:t>larga</a:t>
            </a:r>
            <a:r>
              <a:rPr lang="en-US" sz="1400" dirty="0"/>
              <a:t> </a:t>
            </a:r>
            <a:r>
              <a:rPr lang="en-US" sz="1400" dirty="0" err="1"/>
              <a:t>escala</a:t>
            </a:r>
            <a:r>
              <a:rPr lang="en-US" sz="1400" dirty="0"/>
              <a:t>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Testes </a:t>
            </a:r>
            <a:r>
              <a:rPr lang="en-US" sz="1400" b="1" dirty="0" err="1"/>
              <a:t>convergentes</a:t>
            </a:r>
            <a:r>
              <a:rPr lang="en-US" sz="1400" dirty="0"/>
              <a:t> vs </a:t>
            </a:r>
            <a:r>
              <a:rPr lang="en-US" sz="1400" b="1" dirty="0" err="1"/>
              <a:t>divergentes</a:t>
            </a:r>
            <a:r>
              <a:rPr lang="en-US" sz="1400" dirty="0"/>
              <a:t>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A </a:t>
            </a:r>
            <a:r>
              <a:rPr lang="en-US" sz="1400" dirty="0" err="1"/>
              <a:t>avaliação</a:t>
            </a:r>
            <a:r>
              <a:rPr lang="en-US" sz="1400" dirty="0"/>
              <a:t> do </a:t>
            </a:r>
            <a:r>
              <a:rPr lang="en-US" sz="1400" dirty="0" err="1"/>
              <a:t>potencial</a:t>
            </a:r>
            <a:r>
              <a:rPr lang="en-US" sz="1400" dirty="0"/>
              <a:t> </a:t>
            </a:r>
            <a:r>
              <a:rPr lang="en-US" sz="1400" dirty="0" err="1"/>
              <a:t>criativo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dirty="0" err="1"/>
              <a:t>feita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meio</a:t>
            </a:r>
            <a:r>
              <a:rPr lang="en-US" sz="1400" dirty="0"/>
              <a:t> de </a:t>
            </a:r>
            <a:r>
              <a:rPr lang="en-US" sz="1400" dirty="0" err="1"/>
              <a:t>tarefas</a:t>
            </a:r>
            <a:r>
              <a:rPr lang="en-US" sz="1400" dirty="0"/>
              <a:t> de </a:t>
            </a:r>
            <a:r>
              <a:rPr lang="en-US" sz="1400" dirty="0" err="1"/>
              <a:t>produção</a:t>
            </a:r>
            <a:r>
              <a:rPr lang="en-US" sz="1400" dirty="0"/>
              <a:t> </a:t>
            </a:r>
            <a:r>
              <a:rPr lang="en-US" sz="1400" dirty="0" err="1"/>
              <a:t>divergente</a:t>
            </a:r>
            <a:r>
              <a:rPr lang="en-US" sz="1400" dirty="0"/>
              <a:t> – </a:t>
            </a:r>
            <a:r>
              <a:rPr lang="en-US" sz="1400" dirty="0" err="1"/>
              <a:t>produção</a:t>
            </a:r>
            <a:r>
              <a:rPr lang="en-US" sz="1400" dirty="0"/>
              <a:t> de </a:t>
            </a:r>
            <a:r>
              <a:rPr lang="en-US" sz="1400" dirty="0" err="1"/>
              <a:t>idéias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associação</a:t>
            </a:r>
            <a:r>
              <a:rPr lang="en-US" sz="1400" dirty="0"/>
              <a:t> a um </a:t>
            </a:r>
            <a:r>
              <a:rPr lang="en-US" sz="1400" dirty="0" err="1"/>
              <a:t>estímulo</a:t>
            </a:r>
            <a:r>
              <a:rPr lang="en-US" sz="1400" dirty="0"/>
              <a:t> </a:t>
            </a:r>
            <a:r>
              <a:rPr lang="en-US" sz="1400" dirty="0" err="1"/>
              <a:t>inicial</a:t>
            </a:r>
            <a:r>
              <a:rPr lang="en-US" sz="1400" dirty="0"/>
              <a:t>, </a:t>
            </a:r>
            <a:r>
              <a:rPr lang="en-US" sz="1400" dirty="0" err="1"/>
              <a:t>como</a:t>
            </a:r>
            <a:r>
              <a:rPr lang="en-US" sz="1400" dirty="0"/>
              <a:t>,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exemplo</a:t>
            </a:r>
            <a:r>
              <a:rPr lang="en-US" sz="1400" dirty="0"/>
              <a:t>: “</a:t>
            </a:r>
            <a:r>
              <a:rPr lang="en-US" sz="1400" dirty="0" err="1"/>
              <a:t>Invente</a:t>
            </a:r>
            <a:r>
              <a:rPr lang="en-US" sz="1400" dirty="0"/>
              <a:t> </a:t>
            </a:r>
            <a:r>
              <a:rPr lang="en-US" sz="1400" dirty="0" err="1"/>
              <a:t>novos</a:t>
            </a:r>
            <a:r>
              <a:rPr lang="en-US" sz="1400" dirty="0"/>
              <a:t> </a:t>
            </a:r>
            <a:r>
              <a:rPr lang="en-US" sz="1400" dirty="0" err="1"/>
              <a:t>usos</a:t>
            </a:r>
            <a:r>
              <a:rPr lang="en-US" sz="1400" dirty="0"/>
              <a:t> para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caixa</a:t>
            </a:r>
            <a:r>
              <a:rPr lang="en-US" sz="1400" dirty="0"/>
              <a:t> de </a:t>
            </a:r>
            <a:r>
              <a:rPr lang="en-US" sz="1400" dirty="0" err="1"/>
              <a:t>papelão</a:t>
            </a:r>
            <a:r>
              <a:rPr lang="en-US" sz="1400" dirty="0"/>
              <a:t>?”.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As </a:t>
            </a:r>
            <a:r>
              <a:rPr lang="en-US" sz="1400" dirty="0" err="1"/>
              <a:t>respostas</a:t>
            </a:r>
            <a:r>
              <a:rPr lang="en-US" sz="1400" dirty="0"/>
              <a:t> </a:t>
            </a:r>
            <a:r>
              <a:rPr lang="en-US" sz="1400" dirty="0" err="1"/>
              <a:t>são</a:t>
            </a:r>
            <a:r>
              <a:rPr lang="en-US" sz="1400" dirty="0"/>
              <a:t> </a:t>
            </a:r>
            <a:r>
              <a:rPr lang="en-US" sz="1400" dirty="0" err="1"/>
              <a:t>avaliadas</a:t>
            </a:r>
            <a:r>
              <a:rPr lang="en-US" sz="1400" dirty="0"/>
              <a:t> </a:t>
            </a:r>
            <a:r>
              <a:rPr lang="en-US" sz="1400" dirty="0" err="1"/>
              <a:t>quanto</a:t>
            </a:r>
            <a:r>
              <a:rPr lang="en-US" sz="1400" dirty="0"/>
              <a:t> a </a:t>
            </a:r>
            <a:r>
              <a:rPr lang="en-US" sz="1400" dirty="0" err="1"/>
              <a:t>novidade</a:t>
            </a:r>
            <a:r>
              <a:rPr lang="en-US" sz="1400" dirty="0"/>
              <a:t>/</a:t>
            </a:r>
            <a:r>
              <a:rPr lang="en-US" sz="1400" dirty="0" err="1"/>
              <a:t>originalidade</a:t>
            </a:r>
            <a:r>
              <a:rPr lang="en-US" sz="1400" dirty="0"/>
              <a:t> (</a:t>
            </a:r>
            <a:r>
              <a:rPr lang="en-US" sz="1400" dirty="0" err="1"/>
              <a:t>quão</a:t>
            </a:r>
            <a:r>
              <a:rPr lang="en-US" sz="1400" dirty="0"/>
              <a:t> </a:t>
            </a:r>
            <a:r>
              <a:rPr lang="en-US" sz="1400" dirty="0" err="1"/>
              <a:t>incomum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a </a:t>
            </a:r>
            <a:r>
              <a:rPr lang="en-US" sz="1400" dirty="0" err="1"/>
              <a:t>resposta</a:t>
            </a:r>
            <a:r>
              <a:rPr lang="en-US" sz="1400" dirty="0"/>
              <a:t>) e </a:t>
            </a:r>
            <a:r>
              <a:rPr lang="en-US" sz="1400" dirty="0" err="1"/>
              <a:t>quanto</a:t>
            </a:r>
            <a:r>
              <a:rPr lang="en-US" sz="1400" dirty="0"/>
              <a:t> a </a:t>
            </a:r>
            <a:r>
              <a:rPr lang="en-US" sz="1400" dirty="0" err="1"/>
              <a:t>utilidade</a:t>
            </a:r>
            <a:r>
              <a:rPr lang="en-US" sz="1400" dirty="0"/>
              <a:t>/</a:t>
            </a:r>
            <a:r>
              <a:rPr lang="en-US" sz="1400" dirty="0" err="1"/>
              <a:t>eficácia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um </a:t>
            </a:r>
            <a:r>
              <a:rPr lang="en-US" sz="1400" dirty="0" err="1"/>
              <a:t>determinado</a:t>
            </a:r>
            <a:r>
              <a:rPr lang="en-US" sz="1400" dirty="0"/>
              <a:t> </a:t>
            </a:r>
            <a:r>
              <a:rPr lang="en-US" sz="1400" dirty="0" err="1"/>
              <a:t>contexto</a:t>
            </a:r>
            <a:r>
              <a:rPr lang="en-US" sz="1400" dirty="0"/>
              <a:t>.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Essa </a:t>
            </a:r>
            <a:r>
              <a:rPr lang="en-US" sz="1400" dirty="0" err="1"/>
              <a:t>avaliação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dirty="0" err="1"/>
              <a:t>custosa</a:t>
            </a:r>
            <a:r>
              <a:rPr lang="en-US" sz="1400" dirty="0"/>
              <a:t> pois </a:t>
            </a:r>
            <a:r>
              <a:rPr lang="en-US" sz="1400" dirty="0" err="1"/>
              <a:t>requer</a:t>
            </a:r>
            <a:r>
              <a:rPr lang="en-US" sz="1400" dirty="0"/>
              <a:t> </a:t>
            </a:r>
            <a:r>
              <a:rPr lang="en-US" sz="1400" dirty="0" err="1"/>
              <a:t>juízes</a:t>
            </a:r>
            <a:r>
              <a:rPr lang="en-US" sz="1400" dirty="0"/>
              <a:t> </a:t>
            </a:r>
            <a:r>
              <a:rPr lang="en-US" sz="1400" dirty="0" err="1"/>
              <a:t>treinados</a:t>
            </a:r>
            <a:r>
              <a:rPr lang="en-US" sz="1400" dirty="0"/>
              <a:t> que </a:t>
            </a:r>
            <a:r>
              <a:rPr lang="en-US" sz="1400" dirty="0" err="1"/>
              <a:t>atinjam</a:t>
            </a:r>
            <a:r>
              <a:rPr lang="en-US" sz="1400" dirty="0"/>
              <a:t> um </a:t>
            </a:r>
            <a:r>
              <a:rPr lang="en-US" sz="1400" dirty="0" err="1"/>
              <a:t>mínimo</a:t>
            </a:r>
            <a:r>
              <a:rPr lang="en-US" sz="1400" dirty="0"/>
              <a:t> de </a:t>
            </a:r>
            <a:r>
              <a:rPr lang="en-US" sz="1400" dirty="0" err="1"/>
              <a:t>concordância</a:t>
            </a:r>
            <a:r>
              <a:rPr lang="en-US" sz="1400" dirty="0"/>
              <a:t> entre </a:t>
            </a:r>
            <a:r>
              <a:rPr lang="en-US" sz="1400" dirty="0" err="1"/>
              <a:t>avaliadores</a:t>
            </a:r>
            <a:r>
              <a:rPr lang="en-US" sz="1400" dirty="0"/>
              <a:t> para ser </a:t>
            </a:r>
            <a:r>
              <a:rPr lang="en-US" sz="1400" dirty="0" err="1"/>
              <a:t>considerada</a:t>
            </a:r>
            <a:r>
              <a:rPr lang="en-US" sz="1400" dirty="0"/>
              <a:t> </a:t>
            </a:r>
            <a:r>
              <a:rPr lang="en-US" sz="1400" dirty="0" err="1"/>
              <a:t>útil</a:t>
            </a:r>
            <a:endParaRPr lang="en-US" sz="1400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sz="1400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sz="14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2991" y="575868"/>
            <a:ext cx="381009" cy="3996130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FC1E826-5EFA-77BE-5FAB-4B7EA83958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509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0" name="Google Shape;60;p2"/>
          <p:cNvSpPr txBox="1">
            <a:spLocks noGrp="1"/>
          </p:cNvSpPr>
          <p:nvPr>
            <p:ph type="title"/>
          </p:nvPr>
        </p:nvSpPr>
        <p:spPr>
          <a:xfrm>
            <a:off x="969372" y="345931"/>
            <a:ext cx="2305435" cy="384047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Motivação</a:t>
            </a:r>
            <a:endParaRPr lang="en-US" sz="3600" spc="-6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965200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13346" y="1564260"/>
            <a:ext cx="0" cy="201498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Google Shape;61;p2"/>
          <p:cNvSpPr txBox="1">
            <a:spLocks noGrp="1"/>
          </p:cNvSpPr>
          <p:nvPr>
            <p:ph type="body" idx="1"/>
          </p:nvPr>
        </p:nvSpPr>
        <p:spPr>
          <a:xfrm>
            <a:off x="3851848" y="726948"/>
            <a:ext cx="4433008" cy="38404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A </a:t>
            </a:r>
            <a:r>
              <a:rPr lang="en-US" sz="1400" dirty="0" err="1"/>
              <a:t>avaliação</a:t>
            </a:r>
            <a:r>
              <a:rPr lang="en-US" sz="1400" dirty="0"/>
              <a:t> do </a:t>
            </a:r>
            <a:r>
              <a:rPr lang="en-US" sz="1400" dirty="0" err="1"/>
              <a:t>potencial</a:t>
            </a:r>
            <a:r>
              <a:rPr lang="en-US" sz="1400" dirty="0"/>
              <a:t> </a:t>
            </a:r>
            <a:r>
              <a:rPr lang="en-US" sz="1400" dirty="0" err="1"/>
              <a:t>criativo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dirty="0" err="1"/>
              <a:t>feita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meio</a:t>
            </a:r>
            <a:r>
              <a:rPr lang="en-US" sz="1400" dirty="0"/>
              <a:t> de </a:t>
            </a:r>
            <a:r>
              <a:rPr lang="en-US" sz="1400" dirty="0" err="1"/>
              <a:t>tarefas</a:t>
            </a:r>
            <a:r>
              <a:rPr lang="en-US" sz="1400" dirty="0"/>
              <a:t> de </a:t>
            </a:r>
            <a:r>
              <a:rPr lang="en-US" sz="1400" dirty="0" err="1"/>
              <a:t>produção</a:t>
            </a:r>
            <a:r>
              <a:rPr lang="en-US" sz="1400" dirty="0"/>
              <a:t> </a:t>
            </a:r>
            <a:r>
              <a:rPr lang="en-US" sz="1400" dirty="0" err="1"/>
              <a:t>divergente</a:t>
            </a:r>
            <a:r>
              <a:rPr lang="en-US" sz="1400" dirty="0"/>
              <a:t> – </a:t>
            </a:r>
            <a:r>
              <a:rPr lang="en-US" sz="1400" dirty="0" err="1"/>
              <a:t>produção</a:t>
            </a:r>
            <a:r>
              <a:rPr lang="en-US" sz="1400" dirty="0"/>
              <a:t> de </a:t>
            </a:r>
            <a:r>
              <a:rPr lang="en-US" sz="1400" dirty="0" err="1"/>
              <a:t>idéias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associação</a:t>
            </a:r>
            <a:r>
              <a:rPr lang="en-US" sz="1400" dirty="0"/>
              <a:t> a um </a:t>
            </a:r>
            <a:r>
              <a:rPr lang="en-US" sz="1400" dirty="0" err="1"/>
              <a:t>estímulo</a:t>
            </a:r>
            <a:r>
              <a:rPr lang="en-US" sz="1400" dirty="0"/>
              <a:t> </a:t>
            </a:r>
            <a:r>
              <a:rPr lang="en-US" sz="1400" dirty="0" err="1"/>
              <a:t>inicial</a:t>
            </a:r>
            <a:r>
              <a:rPr lang="en-US" sz="1400" dirty="0"/>
              <a:t>, </a:t>
            </a:r>
            <a:r>
              <a:rPr lang="en-US" sz="1400" dirty="0" err="1"/>
              <a:t>como</a:t>
            </a:r>
            <a:r>
              <a:rPr lang="en-US" sz="1400" dirty="0"/>
              <a:t>,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exemplo</a:t>
            </a:r>
            <a:r>
              <a:rPr lang="en-US" sz="1400" dirty="0"/>
              <a:t>: “</a:t>
            </a:r>
            <a:r>
              <a:rPr lang="en-US" sz="1400" dirty="0" err="1"/>
              <a:t>Invente</a:t>
            </a:r>
            <a:r>
              <a:rPr lang="en-US" sz="1400" dirty="0"/>
              <a:t> </a:t>
            </a:r>
            <a:r>
              <a:rPr lang="en-US" sz="1400" dirty="0" err="1"/>
              <a:t>novos</a:t>
            </a:r>
            <a:r>
              <a:rPr lang="en-US" sz="1400" dirty="0"/>
              <a:t> </a:t>
            </a:r>
            <a:r>
              <a:rPr lang="en-US" sz="1400" dirty="0" err="1"/>
              <a:t>usos</a:t>
            </a:r>
            <a:r>
              <a:rPr lang="en-US" sz="1400" dirty="0"/>
              <a:t> para </a:t>
            </a:r>
            <a:r>
              <a:rPr lang="en-US" sz="1400" dirty="0" err="1"/>
              <a:t>uma</a:t>
            </a:r>
            <a:r>
              <a:rPr lang="en-US" sz="1400" dirty="0"/>
              <a:t> </a:t>
            </a:r>
            <a:r>
              <a:rPr lang="en-US" sz="1400" dirty="0" err="1"/>
              <a:t>caixa</a:t>
            </a:r>
            <a:r>
              <a:rPr lang="en-US" sz="1400" dirty="0"/>
              <a:t> de </a:t>
            </a:r>
            <a:r>
              <a:rPr lang="en-US" sz="1400" dirty="0" err="1"/>
              <a:t>papelão</a:t>
            </a:r>
            <a:r>
              <a:rPr lang="en-US" sz="1400" dirty="0"/>
              <a:t>?”.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As </a:t>
            </a:r>
            <a:r>
              <a:rPr lang="en-US" sz="1400" dirty="0" err="1"/>
              <a:t>respostas</a:t>
            </a:r>
            <a:r>
              <a:rPr lang="en-US" sz="1400" dirty="0"/>
              <a:t> </a:t>
            </a:r>
            <a:r>
              <a:rPr lang="en-US" sz="1400" dirty="0" err="1"/>
              <a:t>são</a:t>
            </a:r>
            <a:r>
              <a:rPr lang="en-US" sz="1400" dirty="0"/>
              <a:t> </a:t>
            </a:r>
            <a:r>
              <a:rPr lang="en-US" sz="1400" dirty="0" err="1"/>
              <a:t>avaliadas</a:t>
            </a:r>
            <a:r>
              <a:rPr lang="en-US" sz="1400" dirty="0"/>
              <a:t> </a:t>
            </a:r>
            <a:r>
              <a:rPr lang="en-US" sz="1400" dirty="0" err="1"/>
              <a:t>quanto</a:t>
            </a:r>
            <a:r>
              <a:rPr lang="en-US" sz="1400" dirty="0"/>
              <a:t> a </a:t>
            </a:r>
            <a:r>
              <a:rPr lang="en-US" sz="1400" dirty="0" err="1"/>
              <a:t>novidade</a:t>
            </a:r>
            <a:r>
              <a:rPr lang="en-US" sz="1400" dirty="0"/>
              <a:t>/</a:t>
            </a:r>
            <a:r>
              <a:rPr lang="en-US" sz="1400" dirty="0" err="1"/>
              <a:t>originalidade</a:t>
            </a:r>
            <a:r>
              <a:rPr lang="en-US" sz="1400" dirty="0"/>
              <a:t> (</a:t>
            </a:r>
            <a:r>
              <a:rPr lang="en-US" sz="1400" dirty="0" err="1"/>
              <a:t>quão</a:t>
            </a:r>
            <a:r>
              <a:rPr lang="en-US" sz="1400" dirty="0"/>
              <a:t> </a:t>
            </a:r>
            <a:r>
              <a:rPr lang="en-US" sz="1400" dirty="0" err="1"/>
              <a:t>incomum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a </a:t>
            </a:r>
            <a:r>
              <a:rPr lang="en-US" sz="1400" dirty="0" err="1"/>
              <a:t>resposta</a:t>
            </a:r>
            <a:r>
              <a:rPr lang="en-US" sz="1400" dirty="0"/>
              <a:t>) e </a:t>
            </a:r>
            <a:r>
              <a:rPr lang="en-US" sz="1400" dirty="0" err="1"/>
              <a:t>quanto</a:t>
            </a:r>
            <a:r>
              <a:rPr lang="en-US" sz="1400" dirty="0"/>
              <a:t> a </a:t>
            </a:r>
            <a:r>
              <a:rPr lang="en-US" sz="1400" dirty="0" err="1"/>
              <a:t>utilidade</a:t>
            </a:r>
            <a:r>
              <a:rPr lang="en-US" sz="1400" dirty="0"/>
              <a:t>/</a:t>
            </a:r>
            <a:r>
              <a:rPr lang="en-US" sz="1400" dirty="0" err="1"/>
              <a:t>eficácia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um </a:t>
            </a:r>
            <a:r>
              <a:rPr lang="en-US" sz="1400" dirty="0" err="1"/>
              <a:t>determinado</a:t>
            </a:r>
            <a:r>
              <a:rPr lang="en-US" sz="1400" dirty="0"/>
              <a:t> </a:t>
            </a:r>
            <a:r>
              <a:rPr lang="en-US" sz="1400" dirty="0" err="1"/>
              <a:t>contexto</a:t>
            </a:r>
            <a:r>
              <a:rPr lang="en-US" sz="1400" dirty="0"/>
              <a:t>. 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Essa </a:t>
            </a:r>
            <a:r>
              <a:rPr lang="en-US" sz="1400" dirty="0" err="1"/>
              <a:t>avaliação</a:t>
            </a:r>
            <a:r>
              <a:rPr lang="en-US" sz="1400" dirty="0"/>
              <a:t> </a:t>
            </a:r>
            <a:r>
              <a:rPr lang="en-US" sz="1400" dirty="0" err="1"/>
              <a:t>é</a:t>
            </a:r>
            <a:r>
              <a:rPr lang="en-US" sz="1400" dirty="0"/>
              <a:t> </a:t>
            </a:r>
            <a:r>
              <a:rPr lang="en-US" sz="1400" u="sng" dirty="0" err="1"/>
              <a:t>custos</a:t>
            </a:r>
            <a:r>
              <a:rPr lang="en-US" sz="1400" dirty="0" err="1"/>
              <a:t>a</a:t>
            </a:r>
            <a:r>
              <a:rPr lang="en-US" sz="1400" dirty="0"/>
              <a:t> pois </a:t>
            </a:r>
            <a:r>
              <a:rPr lang="en-US" sz="1400" dirty="0" err="1"/>
              <a:t>requer</a:t>
            </a:r>
            <a:r>
              <a:rPr lang="en-US" sz="1400" dirty="0"/>
              <a:t> </a:t>
            </a:r>
            <a:r>
              <a:rPr lang="en-US" sz="1400" dirty="0" err="1"/>
              <a:t>juízes</a:t>
            </a:r>
            <a:r>
              <a:rPr lang="en-US" sz="1400" dirty="0"/>
              <a:t> </a:t>
            </a:r>
            <a:r>
              <a:rPr lang="en-US" sz="1400" dirty="0" err="1"/>
              <a:t>treinados</a:t>
            </a:r>
            <a:r>
              <a:rPr lang="en-US" sz="1400" dirty="0"/>
              <a:t> que </a:t>
            </a:r>
            <a:r>
              <a:rPr lang="en-US" sz="1400" dirty="0" err="1"/>
              <a:t>atinjam</a:t>
            </a:r>
            <a:r>
              <a:rPr lang="en-US" sz="1400" dirty="0"/>
              <a:t> um </a:t>
            </a:r>
            <a:r>
              <a:rPr lang="en-US" sz="1400" dirty="0" err="1"/>
              <a:t>mínimo</a:t>
            </a:r>
            <a:r>
              <a:rPr lang="en-US" sz="1400" dirty="0"/>
              <a:t> de </a:t>
            </a:r>
            <a:r>
              <a:rPr lang="en-US" sz="1400" dirty="0" err="1"/>
              <a:t>concordância</a:t>
            </a:r>
            <a:r>
              <a:rPr lang="en-US" sz="1400" dirty="0"/>
              <a:t> entre </a:t>
            </a:r>
            <a:r>
              <a:rPr lang="en-US" sz="1400" dirty="0" err="1"/>
              <a:t>avaliadores</a:t>
            </a:r>
            <a:r>
              <a:rPr lang="en-US" sz="1400" dirty="0"/>
              <a:t> para ser </a:t>
            </a:r>
            <a:r>
              <a:rPr lang="en-US" sz="1400" dirty="0" err="1"/>
              <a:t>considerada</a:t>
            </a:r>
            <a:r>
              <a:rPr lang="en-US" sz="1400" dirty="0"/>
              <a:t> </a:t>
            </a:r>
            <a:r>
              <a:rPr lang="en-US" sz="1400" dirty="0" err="1"/>
              <a:t>útil</a:t>
            </a:r>
            <a:endParaRPr lang="en-US" sz="1400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sz="1400" dirty="0"/>
              <a:t>PISA </a:t>
            </a:r>
            <a:r>
              <a:rPr lang="en-US" sz="1400" dirty="0" err="1"/>
              <a:t>em</a:t>
            </a:r>
            <a:r>
              <a:rPr lang="en-US" sz="1400" dirty="0"/>
              <a:t> 2023,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exemplo</a:t>
            </a:r>
            <a:r>
              <a:rPr lang="en-US" sz="1400" dirty="0"/>
              <a:t>, </a:t>
            </a:r>
            <a:r>
              <a:rPr lang="en-US" sz="1400" dirty="0" err="1"/>
              <a:t>está</a:t>
            </a:r>
            <a:r>
              <a:rPr lang="en-US" sz="1400" dirty="0"/>
              <a:t> </a:t>
            </a:r>
            <a:r>
              <a:rPr lang="en-US" sz="1400" dirty="0" err="1"/>
              <a:t>avaliando</a:t>
            </a:r>
            <a:r>
              <a:rPr lang="en-US" sz="1400" dirty="0"/>
              <a:t> a </a:t>
            </a:r>
            <a:r>
              <a:rPr lang="en-US" sz="1400" dirty="0" err="1"/>
              <a:t>criatividade</a:t>
            </a:r>
            <a:r>
              <a:rPr lang="en-US" sz="1400" dirty="0"/>
              <a:t> com </a:t>
            </a:r>
            <a:r>
              <a:rPr lang="en-US" sz="1400" dirty="0" err="1"/>
              <a:t>tarefas</a:t>
            </a:r>
            <a:r>
              <a:rPr lang="en-US" sz="1400" dirty="0"/>
              <a:t> de </a:t>
            </a:r>
            <a:r>
              <a:rPr lang="en-US" sz="1400" dirty="0" err="1"/>
              <a:t>pensamento</a:t>
            </a:r>
            <a:r>
              <a:rPr lang="en-US" sz="1400" dirty="0"/>
              <a:t> </a:t>
            </a:r>
            <a:r>
              <a:rPr lang="en-US" sz="1400" dirty="0" err="1"/>
              <a:t>divergente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80 </a:t>
            </a:r>
            <a:r>
              <a:rPr lang="en-US" sz="1400" dirty="0" err="1"/>
              <a:t>países</a:t>
            </a:r>
            <a:r>
              <a:rPr lang="en-US" sz="1400" dirty="0"/>
              <a:t>! (https://</a:t>
            </a:r>
            <a:r>
              <a:rPr lang="en-US" sz="1400" dirty="0" err="1"/>
              <a:t>www.oecd.org</a:t>
            </a:r>
            <a:r>
              <a:rPr lang="en-US" sz="1400" dirty="0"/>
              <a:t>/</a:t>
            </a:r>
            <a:r>
              <a:rPr lang="en-US" sz="1400" dirty="0" err="1"/>
              <a:t>pisa</a:t>
            </a:r>
            <a:r>
              <a:rPr lang="en-US" sz="1400" dirty="0"/>
              <a:t>/innovation/creative-thinking/)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sz="1400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sz="1400" dirty="0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2991" y="575868"/>
            <a:ext cx="381009" cy="3996130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2FC1E826-5EFA-77BE-5FAB-4B7EA83958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13419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3162304-DA60-4C31-9E2B-E22F8DA75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214"/>
            <a:ext cx="2582693" cy="39982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4AE1EFF-264A-4A42-BEA1-0E875F40D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61898" y="569214"/>
            <a:ext cx="288036" cy="3998214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80516254-1D9F-4F3A-9870-3A3280BE2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6" name="Google Shape;66;p3"/>
          <p:cNvSpPr txBox="1">
            <a:spLocks noGrp="1"/>
          </p:cNvSpPr>
          <p:nvPr>
            <p:ph type="title"/>
          </p:nvPr>
        </p:nvSpPr>
        <p:spPr>
          <a:xfrm>
            <a:off x="1154337" y="648081"/>
            <a:ext cx="2305435" cy="3840479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r" defTabSz="9144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SzPct val="111111"/>
            </a:pP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Problema</a:t>
            </a:r>
            <a:r>
              <a:rPr lang="en-US" sz="3600" spc="-6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sz="3600" spc="-6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pesquisa</a:t>
            </a:r>
            <a:endParaRPr lang="en-US" sz="3600" spc="-6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C14672B-27A5-4CDA-ABAF-5E4CF4B41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1499"/>
            <a:ext cx="965200" cy="40005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8D89589C-2C90-4407-A995-05EC3DD7A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13346" y="1564260"/>
            <a:ext cx="0" cy="201498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Google Shape;67;p3"/>
          <p:cNvSpPr txBox="1">
            <a:spLocks noGrp="1"/>
          </p:cNvSpPr>
          <p:nvPr>
            <p:ph type="body" idx="1"/>
          </p:nvPr>
        </p:nvSpPr>
        <p:spPr>
          <a:xfrm>
            <a:off x="3966921" y="648081"/>
            <a:ext cx="4433008" cy="384048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274320"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endParaRPr lang="en-US" dirty="0"/>
          </a:p>
          <a:p>
            <a:pPr marL="274320" lvl="0" indent="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None/>
            </a:pP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possível</a:t>
            </a:r>
            <a:r>
              <a:rPr lang="en-US" dirty="0"/>
              <a:t> </a:t>
            </a:r>
            <a:r>
              <a:rPr lang="en-US" dirty="0" err="1"/>
              <a:t>automatizar</a:t>
            </a:r>
            <a:r>
              <a:rPr lang="en-US" dirty="0"/>
              <a:t> a </a:t>
            </a:r>
            <a:r>
              <a:rPr lang="en-US" dirty="0" err="1"/>
              <a:t>correção</a:t>
            </a:r>
            <a:r>
              <a:rPr lang="en-US" dirty="0"/>
              <a:t> </a:t>
            </a:r>
            <a:r>
              <a:rPr lang="en-US" dirty="0" err="1"/>
              <a:t>desses</a:t>
            </a:r>
            <a:r>
              <a:rPr lang="en-US" dirty="0"/>
              <a:t> testes?  A </a:t>
            </a:r>
            <a:r>
              <a:rPr lang="en-US" dirty="0" err="1"/>
              <a:t>correção</a:t>
            </a:r>
            <a:r>
              <a:rPr lang="en-US" dirty="0"/>
              <a:t> </a:t>
            </a:r>
            <a:r>
              <a:rPr lang="en-US" dirty="0" err="1"/>
              <a:t>automatizada</a:t>
            </a:r>
            <a:r>
              <a:rPr lang="en-US" dirty="0"/>
              <a:t> </a:t>
            </a:r>
            <a:r>
              <a:rPr lang="en-US" dirty="0" err="1"/>
              <a:t>atinge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benchmarks de </a:t>
            </a:r>
            <a:r>
              <a:rPr lang="en-US" dirty="0" err="1"/>
              <a:t>precisão</a:t>
            </a:r>
            <a:r>
              <a:rPr lang="en-US" dirty="0"/>
              <a:t> de </a:t>
            </a:r>
            <a:r>
              <a:rPr lang="en-US" dirty="0" err="1"/>
              <a:t>avaliadores</a:t>
            </a:r>
            <a:r>
              <a:rPr lang="en-US" dirty="0"/>
              <a:t> </a:t>
            </a:r>
            <a:r>
              <a:rPr lang="en-US" dirty="0" err="1"/>
              <a:t>necessários</a:t>
            </a:r>
            <a:r>
              <a:rPr lang="en-US" dirty="0"/>
              <a:t> para </a:t>
            </a:r>
            <a:r>
              <a:rPr lang="en-US" dirty="0" err="1"/>
              <a:t>uso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escala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avaliação</a:t>
            </a:r>
            <a:r>
              <a:rPr lang="en-US" dirty="0"/>
              <a:t> </a:t>
            </a:r>
            <a:r>
              <a:rPr lang="en-US" dirty="0" err="1"/>
              <a:t>educacional</a:t>
            </a:r>
            <a:r>
              <a:rPr lang="en-US" dirty="0"/>
              <a:t> ?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r>
              <a:rPr lang="en-US" dirty="0" err="1"/>
              <a:t>Adicionalmente</a:t>
            </a:r>
            <a:r>
              <a:rPr lang="en-US" dirty="0"/>
              <a:t>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trabalho</a:t>
            </a:r>
            <a:r>
              <a:rPr lang="en-US" dirty="0"/>
              <a:t> </a:t>
            </a:r>
            <a:r>
              <a:rPr lang="en-US" dirty="0" err="1"/>
              <a:t>irá</a:t>
            </a:r>
            <a:r>
              <a:rPr lang="en-US" dirty="0"/>
              <a:t> </a:t>
            </a:r>
            <a:r>
              <a:rPr lang="en-US" dirty="0" err="1"/>
              <a:t>comparar</a:t>
            </a:r>
            <a:r>
              <a:rPr lang="en-US" dirty="0"/>
              <a:t> </a:t>
            </a:r>
            <a:r>
              <a:rPr lang="en-US" dirty="0" err="1"/>
              <a:t>vários</a:t>
            </a:r>
            <a:r>
              <a:rPr lang="en-US" dirty="0"/>
              <a:t> </a:t>
            </a:r>
            <a:r>
              <a:rPr lang="en-US" dirty="0" err="1"/>
              <a:t>modelos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NLP (</a:t>
            </a:r>
            <a:r>
              <a:rPr lang="en-US" i="1" dirty="0"/>
              <a:t>bag of words</a:t>
            </a:r>
            <a:r>
              <a:rPr lang="en-US" dirty="0"/>
              <a:t>, </a:t>
            </a:r>
            <a:r>
              <a:rPr lang="en-US" i="1" dirty="0"/>
              <a:t>embeddings</a:t>
            </a:r>
            <a:r>
              <a:rPr lang="en-US" dirty="0"/>
              <a:t> </a:t>
            </a:r>
            <a:r>
              <a:rPr lang="en-US" dirty="0" err="1"/>
              <a:t>contextuais</a:t>
            </a:r>
            <a:r>
              <a:rPr lang="en-US" dirty="0"/>
              <a:t> (BERT) e </a:t>
            </a:r>
            <a:r>
              <a:rPr lang="en-US" dirty="0" err="1"/>
              <a:t>modelos</a:t>
            </a:r>
            <a:r>
              <a:rPr lang="en-US" dirty="0"/>
              <a:t> de </a:t>
            </a:r>
            <a:r>
              <a:rPr lang="en-US" dirty="0" err="1"/>
              <a:t>linguagem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GPT) </a:t>
            </a:r>
            <a:r>
              <a:rPr lang="en-US" dirty="0" err="1"/>
              <a:t>testando</a:t>
            </a:r>
            <a:r>
              <a:rPr lang="en-US" dirty="0"/>
              <a:t>-se qual </a:t>
            </a:r>
            <a:r>
              <a:rPr lang="en-US" dirty="0" err="1"/>
              <a:t>modelo</a:t>
            </a:r>
            <a:r>
              <a:rPr lang="en-US" dirty="0"/>
              <a:t> </a:t>
            </a:r>
            <a:r>
              <a:rPr lang="en-US" dirty="0" err="1"/>
              <a:t>produz</a:t>
            </a:r>
            <a:r>
              <a:rPr lang="en-US" dirty="0"/>
              <a:t> </a:t>
            </a:r>
            <a:r>
              <a:rPr lang="en-US" dirty="0" err="1"/>
              <a:t>escores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próximos</a:t>
            </a:r>
            <a:r>
              <a:rPr lang="en-US" dirty="0"/>
              <a:t> dos </a:t>
            </a:r>
            <a:r>
              <a:rPr lang="en-US" dirty="0" err="1"/>
              <a:t>escores</a:t>
            </a:r>
            <a:r>
              <a:rPr lang="en-US" dirty="0"/>
              <a:t> dos </a:t>
            </a:r>
            <a:r>
              <a:rPr lang="en-US" dirty="0" err="1"/>
              <a:t>juízes</a:t>
            </a:r>
            <a:r>
              <a:rPr lang="en-US" dirty="0"/>
              <a:t>?</a:t>
            </a:r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dirty="0"/>
          </a:p>
          <a:p>
            <a:pPr marL="457200" lvl="0" indent="-182880" defTabSz="9144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SzPts val="1800"/>
              <a:buFont typeface="Wingdings 2" pitchFamily="18" charset="2"/>
              <a:buChar char=""/>
            </a:pPr>
            <a:endParaRPr lang="en-US" dirty="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9A206779-5C74-4555-94BC-5845C92E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2991" y="575868"/>
            <a:ext cx="381009" cy="3996130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567C2434-F496-0A29-97E2-280CE00FAE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FCC86D95-77F2-B70A-8919-49B883C2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5BB8FC1-2A57-998B-E919-D0CAB3D2C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71" y="925610"/>
            <a:ext cx="4075777" cy="329227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F0C01DB-9E8A-4D1F-99A8-6FCDCDDE9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953" y="925610"/>
            <a:ext cx="4945047" cy="342349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4143C12-7AB6-CC3E-A961-DBE2D1AB7CAD}"/>
              </a:ext>
            </a:extLst>
          </p:cNvPr>
          <p:cNvSpPr txBox="1"/>
          <p:nvPr/>
        </p:nvSpPr>
        <p:spPr>
          <a:xfrm>
            <a:off x="4198953" y="1384183"/>
            <a:ext cx="1262280" cy="70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B60B660-77B3-C3AF-646B-7EBBED13E9B8}"/>
              </a:ext>
            </a:extLst>
          </p:cNvPr>
          <p:cNvSpPr txBox="1"/>
          <p:nvPr/>
        </p:nvSpPr>
        <p:spPr>
          <a:xfrm>
            <a:off x="4310614" y="1384183"/>
            <a:ext cx="1262280" cy="70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83C05A3-F727-D1E9-BA26-3F3FC63804EE}"/>
              </a:ext>
            </a:extLst>
          </p:cNvPr>
          <p:cNvSpPr txBox="1"/>
          <p:nvPr/>
        </p:nvSpPr>
        <p:spPr>
          <a:xfrm>
            <a:off x="4310614" y="1384183"/>
            <a:ext cx="1262280" cy="70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A9FCDB9-D1F9-C3CD-7456-E7926CC6B712}"/>
              </a:ext>
            </a:extLst>
          </p:cNvPr>
          <p:cNvSpPr txBox="1"/>
          <p:nvPr/>
        </p:nvSpPr>
        <p:spPr>
          <a:xfrm>
            <a:off x="4254784" y="1384183"/>
            <a:ext cx="1262280" cy="70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AAAEC0B-23E3-339C-01FD-9EE2F03E2701}"/>
              </a:ext>
            </a:extLst>
          </p:cNvPr>
          <p:cNvSpPr txBox="1"/>
          <p:nvPr/>
        </p:nvSpPr>
        <p:spPr>
          <a:xfrm>
            <a:off x="3048334" y="4290996"/>
            <a:ext cx="1262280" cy="70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864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DF9447BB-6272-4E24-D5E6-8E21AEAA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F93D8F5-9DCF-77C0-BA07-82DBE2E7C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95" y="521809"/>
            <a:ext cx="4075777" cy="3111966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EAD7C45-5FD4-9C93-17A6-2A79B6634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114" y="847288"/>
            <a:ext cx="4637495" cy="271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3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8FECB0D6-01DB-CE45-25C6-61061322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340FB38-35B6-A0A2-D16B-F41B5AAF9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3" y="29886"/>
            <a:ext cx="4947727" cy="51435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643719D-F50C-D6D0-7CF7-5C9B8112B8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01336"/>
            <a:ext cx="4383089" cy="259581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F8D8F48-26D4-B985-63A9-7D07641EB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699" y="3073421"/>
            <a:ext cx="4383089" cy="108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07951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Quadro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Quadro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adro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{2DD32F1F-689B-F147-BF67-C33FC12AE4A9}tf10001124</Template>
  <TotalTime>1094</TotalTime>
  <Words>1020</Words>
  <Application>Microsoft Macintosh PowerPoint</Application>
  <PresentationFormat>Apresentação na tela (16:9)</PresentationFormat>
  <Paragraphs>126</Paragraphs>
  <Slides>36</Slides>
  <Notes>9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3</vt:i4>
      </vt:variant>
      <vt:variant>
        <vt:lpstr>Títulos de slides</vt:lpstr>
      </vt:variant>
      <vt:variant>
        <vt:i4>36</vt:i4>
      </vt:variant>
    </vt:vector>
  </HeadingPairs>
  <TitlesOfParts>
    <vt:vector size="43" baseType="lpstr">
      <vt:lpstr>Arial</vt:lpstr>
      <vt:lpstr>Corbel</vt:lpstr>
      <vt:lpstr>Wingdings 2</vt:lpstr>
      <vt:lpstr>Quadro</vt:lpstr>
      <vt:lpstr>Word.Document.12</vt:lpstr>
      <vt:lpstr>Documento do Microsoft Word</vt:lpstr>
      <vt:lpstr>Planilha do Microsoft Excel</vt:lpstr>
      <vt:lpstr>Correção Automática de Produção Divergente de Metáforas</vt:lpstr>
      <vt:lpstr>O que é criatividade?</vt:lpstr>
      <vt:lpstr>Apresentação do PowerPoint</vt:lpstr>
      <vt:lpstr>Motivação</vt:lpstr>
      <vt:lpstr>Motivação</vt:lpstr>
      <vt:lpstr>Problema de pesquisa</vt:lpstr>
      <vt:lpstr>Apresentação do PowerPoint</vt:lpstr>
      <vt:lpstr>Apresentação do PowerPoint</vt:lpstr>
      <vt:lpstr>Apresentação do PowerPoint</vt:lpstr>
      <vt:lpstr>Tarefa</vt:lpstr>
      <vt:lpstr>Critério de correção</vt:lpstr>
      <vt:lpstr>Apresentação do PowerPoint</vt:lpstr>
      <vt:lpstr>Dataset</vt:lpstr>
      <vt:lpstr>Apresentação do PowerPoint</vt:lpstr>
      <vt:lpstr>Apresentação do PowerPoint</vt:lpstr>
      <vt:lpstr>Prompt para GPT3</vt:lpstr>
      <vt:lpstr>Resultados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Conclusões</vt:lpstr>
      <vt:lpstr>Referências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Correção Automática de Produção Divergente de Metáforas</dc:title>
  <cp:lastModifiedBy>Ricardo Primi</cp:lastModifiedBy>
  <cp:revision>31</cp:revision>
  <dcterms:modified xsi:type="dcterms:W3CDTF">2022-12-01T04:51:19Z</dcterms:modified>
</cp:coreProperties>
</file>